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sldIdLst>
    <p:sldId id="291" r:id="rId2"/>
    <p:sldId id="293" r:id="rId3"/>
    <p:sldId id="320" r:id="rId4"/>
    <p:sldId id="300" r:id="rId5"/>
    <p:sldId id="318" r:id="rId6"/>
    <p:sldId id="317" r:id="rId7"/>
    <p:sldId id="295" r:id="rId8"/>
    <p:sldId id="303" r:id="rId9"/>
    <p:sldId id="262" r:id="rId10"/>
    <p:sldId id="264" r:id="rId11"/>
    <p:sldId id="266" r:id="rId12"/>
    <p:sldId id="268" r:id="rId13"/>
    <p:sldId id="271" r:id="rId14"/>
    <p:sldId id="319" r:id="rId15"/>
    <p:sldId id="316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0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4" autoAdjust="0"/>
    <p:restoredTop sz="94755" autoAdjust="0"/>
  </p:normalViewPr>
  <p:slideViewPr>
    <p:cSldViewPr>
      <p:cViewPr varScale="1">
        <p:scale>
          <a:sx n="82" d="100"/>
          <a:sy n="82" d="100"/>
        </p:scale>
        <p:origin x="1502" y="-13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f56b0a10c631.pn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1571625"/>
            <a:ext cx="9144000" cy="5286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noFill/>
          <a:ln>
            <a:noFill/>
          </a:ln>
        </p:spPr>
        <p:txBody>
          <a:bodyPr anchor="t"/>
          <a:lstStyle>
            <a:lvl1pPr algn="l">
              <a:defRPr sz="5400" b="1" cap="none" spc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noFill/>
          <a:ln>
            <a:noFill/>
          </a:ln>
        </p:spPr>
        <p:txBody>
          <a:bodyPr anchor="b"/>
          <a:lstStyle>
            <a:lvl1pPr marL="0" indent="0">
              <a:buNone/>
              <a:defRPr sz="2000" b="1" cap="none" spc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5938" y="214313"/>
            <a:ext cx="6858000" cy="1143000"/>
          </a:xfrm>
          <a:prstGeom prst="rect">
            <a:avLst/>
          </a:prstGeom>
          <a:solidFill>
            <a:schemeClr val="lt1">
              <a:alpha val="46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none"/>
        </p:style>
        <p:txBody>
          <a:bodyPr vert="horz" lIns="91440" tIns="45720" rIns="91440" bIns="45720" rtlCol="0" anchor="ctr">
            <a:norm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solidFill>
            <a:schemeClr val="lt1">
              <a:alpha val="68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none"/>
        </p:style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5400" b="1" kern="1200">
          <a:ln/>
          <a:solidFill>
            <a:srgbClr val="00602B"/>
          </a:solidFill>
          <a:latin typeface="Arial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400" b="1">
          <a:solidFill>
            <a:srgbClr val="00602B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400" b="1">
          <a:solidFill>
            <a:srgbClr val="00602B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400" b="1">
          <a:solidFill>
            <a:srgbClr val="00602B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400" b="1">
          <a:solidFill>
            <a:srgbClr val="00602B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5400" b="1">
          <a:solidFill>
            <a:srgbClr val="00602B"/>
          </a:solidFill>
          <a:latin typeface="Calibri" panose="020F050202020403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5400" b="1">
          <a:solidFill>
            <a:srgbClr val="00602B"/>
          </a:solidFill>
          <a:latin typeface="Calibri" panose="020F050202020403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5400" b="1">
          <a:solidFill>
            <a:srgbClr val="00602B"/>
          </a:solidFill>
          <a:latin typeface="Calibri" panose="020F050202020403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5400" b="1">
          <a:solidFill>
            <a:srgbClr val="00602B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b="1" kern="1200">
          <a:solidFill>
            <a:srgbClr val="4F6228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b="1" kern="1200">
          <a:solidFill>
            <a:srgbClr val="4F6228"/>
          </a:solidFill>
          <a:latin typeface="Arial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b="1" kern="1200">
          <a:solidFill>
            <a:srgbClr val="4F6228"/>
          </a:solidFill>
          <a:latin typeface="Arial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b="1" kern="1200">
          <a:solidFill>
            <a:srgbClr val="4F6228"/>
          </a:solidFill>
          <a:latin typeface="Arial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b="1" kern="1200">
          <a:solidFill>
            <a:srgbClr val="4F6228"/>
          </a:solidFill>
          <a:latin typeface="Arial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7" name="Rectangle 3"/>
          <p:cNvSpPr>
            <a:spLocks noGrp="1"/>
          </p:cNvSpPr>
          <p:nvPr>
            <p:ph type="ctrTitle" idx="4294967295"/>
          </p:nvPr>
        </p:nvSpPr>
        <p:spPr bwMode="auto">
          <a:xfrm>
            <a:off x="630238" y="512762"/>
            <a:ext cx="7772400" cy="1511300"/>
          </a:xfrm>
          <a:solidFill>
            <a:schemeClr val="bg1">
              <a:alpha val="45882"/>
            </a:schemeClr>
          </a:solidFill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  <a:normAutofit fontScale="90000"/>
          </a:bodyPr>
          <a:lstStyle/>
          <a:p>
            <a:pPr>
              <a:defRPr/>
            </a:pPr>
            <a:r>
              <a:rPr lang="ru-RU" sz="4800" b="0" dirty="0">
                <a:ln>
                  <a:noFill/>
                </a:ln>
                <a:solidFill>
                  <a:srgbClr val="006600"/>
                </a:solidFill>
                <a:latin typeface="Arial Unicode MS" pitchFamily="34" charset="-128"/>
              </a:rPr>
              <a:t>ТРУДОВОЕ ВОСПИТАНИЕ 	дошкольников</a:t>
            </a:r>
          </a:p>
        </p:txBody>
      </p:sp>
      <p:pic>
        <p:nvPicPr>
          <p:cNvPr id="3075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11760" y="2636912"/>
            <a:ext cx="3529012" cy="3451225"/>
          </a:xfrm>
          <a:prstGeom prst="rect">
            <a:avLst/>
          </a:prstGeom>
          <a:noFill/>
          <a:ln w="57150" cmpd="thinThick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73963" y="210071"/>
            <a:ext cx="8546089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br>
              <a:rPr lang="ru-RU" dirty="0">
                <a:latin typeface="+mj-lt"/>
              </a:rPr>
            </a:br>
            <a:r>
              <a:rPr lang="ru-RU" sz="27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Самообслуживание</a:t>
            </a:r>
            <a:r>
              <a:rPr lang="ru-RU" sz="2700" dirty="0">
                <a:solidFill>
                  <a:srgbClr val="C00000"/>
                </a:solidFill>
                <a:latin typeface="+mj-lt"/>
              </a:rPr>
              <a:t> </a:t>
            </a:r>
            <a:r>
              <a:rPr lang="ru-RU" sz="2700" dirty="0">
                <a:solidFill>
                  <a:schemeClr val="tx1"/>
                </a:solidFill>
                <a:latin typeface="+mj-lt"/>
              </a:rPr>
              <a:t>- </a:t>
            </a:r>
            <a:r>
              <a:rPr lang="ru-RU" sz="2700" dirty="0">
                <a:solidFill>
                  <a:schemeClr val="tx1"/>
                </a:solidFill>
                <a:highlight>
                  <a:srgbClr val="FFFF00"/>
                </a:highlight>
                <a:latin typeface="+mj-lt"/>
              </a:rPr>
              <a:t>труд, направленный на удовлетворение повседневных личных потребностей</a:t>
            </a:r>
            <a:br>
              <a:rPr lang="ru-RU" dirty="0">
                <a:latin typeface="+mj-lt"/>
              </a:rPr>
            </a:br>
            <a:endParaRPr lang="ru-RU" dirty="0">
              <a:latin typeface="+mj-lt"/>
            </a:endParaRPr>
          </a:p>
        </p:txBody>
      </p:sp>
      <p:sp>
        <p:nvSpPr>
          <p:cNvPr id="13314" name="Объект 2"/>
          <p:cNvSpPr>
            <a:spLocks noGrp="1"/>
          </p:cNvSpPr>
          <p:nvPr>
            <p:ph idx="4294967295"/>
          </p:nvPr>
        </p:nvSpPr>
        <p:spPr bwMode="auto">
          <a:xfrm>
            <a:off x="323850" y="1916113"/>
            <a:ext cx="8650288" cy="4525962"/>
          </a:xfrm>
          <a:solidFill>
            <a:schemeClr val="bg1">
              <a:alpha val="67842"/>
            </a:schemeClr>
          </a:solidFill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lvl="2" eaLnBrk="1" hangingPunct="1"/>
            <a:endParaRPr lang="ru-RU">
              <a:latin typeface="Calibri" pitchFamily="34" charset="0"/>
            </a:endParaRPr>
          </a:p>
          <a:p>
            <a:pPr lvl="2" eaLnBrk="1" hangingPunct="1"/>
            <a:endParaRPr lang="ru-RU">
              <a:latin typeface="Calibri" pitchFamily="34" charset="0"/>
            </a:endParaRPr>
          </a:p>
          <a:p>
            <a:pPr lvl="2" eaLnBrk="1" hangingPunct="1"/>
            <a:endParaRPr lang="ru-RU">
              <a:latin typeface="Calibri" pitchFamily="34" charset="0"/>
            </a:endParaRPr>
          </a:p>
          <a:p>
            <a:pPr lvl="2" eaLnBrk="1" hangingPunct="1"/>
            <a:endParaRPr lang="ru-RU">
              <a:latin typeface="Calibri" pitchFamily="34" charset="0"/>
            </a:endParaRPr>
          </a:p>
          <a:p>
            <a:pPr lvl="2" eaLnBrk="1" hangingPunct="1"/>
            <a:endParaRPr lang="ru-RU">
              <a:latin typeface="Calibri" pitchFamily="34" charset="0"/>
            </a:endParaRPr>
          </a:p>
        </p:txBody>
      </p:sp>
      <p:pic>
        <p:nvPicPr>
          <p:cNvPr id="13315" name="Picture 4" descr="IMG_1396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68313" y="2211388"/>
            <a:ext cx="4248150" cy="337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5" descr="IMG_1398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932363" y="2205038"/>
            <a:ext cx="3960812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67544" y="116632"/>
            <a:ext cx="8526762" cy="1372833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ru-RU" sz="2100" i="1" dirty="0">
                <a:solidFill>
                  <a:srgbClr val="C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Хозяйственно-бытовой труд </a:t>
            </a:r>
            <a:r>
              <a:rPr lang="ru-RU" sz="2100" dirty="0">
                <a:solidFill>
                  <a:schemeClr val="tx1"/>
                </a:solidFill>
                <a:highlight>
                  <a:srgbClr val="FFFF00"/>
                </a:highlight>
                <a:latin typeface="+mj-lt"/>
              </a:rPr>
              <a:t>направлен на поддержание чистоты и порядка в помещении и на участке, помощь взрослым при организации режимных процессов.</a:t>
            </a:r>
            <a:endParaRPr lang="ru-RU" sz="2100" dirty="0">
              <a:solidFill>
                <a:schemeClr val="tx1"/>
              </a:solidFill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362" name="Picture 3" descr="IMG_073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9388" y="2276475"/>
            <a:ext cx="4176712" cy="320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4" descr="IMG_20171222_170228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643438" y="2276475"/>
            <a:ext cx="4176712" cy="32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48637" y="279400"/>
            <a:ext cx="8236547" cy="910432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br>
              <a:rPr lang="ru-RU" sz="2400" i="1" dirty="0">
                <a:solidFill>
                  <a:schemeClr val="tx1"/>
                </a:solidFill>
                <a:latin typeface="+mj-lt"/>
              </a:rPr>
            </a:br>
            <a:r>
              <a:rPr lang="ru-RU" sz="2400" i="1" dirty="0">
                <a:solidFill>
                  <a:srgbClr val="C00000"/>
                </a:solidFill>
                <a:highlight>
                  <a:srgbClr val="FFFF00"/>
                </a:highlight>
                <a:latin typeface="+mj-lt"/>
              </a:rPr>
              <a:t>Труд в природе  </a:t>
            </a:r>
            <a:r>
              <a:rPr lang="ru-RU" sz="2400" i="1" dirty="0">
                <a:solidFill>
                  <a:schemeClr val="tx1"/>
                </a:solidFill>
                <a:latin typeface="+mj-lt"/>
              </a:rPr>
              <a:t>-</a:t>
            </a:r>
            <a:r>
              <a:rPr lang="ru-RU" sz="2400" i="1" dirty="0">
                <a:solidFill>
                  <a:srgbClr val="C00000"/>
                </a:solidFill>
                <a:latin typeface="+mj-lt"/>
              </a:rPr>
              <a:t> </a:t>
            </a:r>
            <a:r>
              <a:rPr lang="ru-RU" sz="2400" dirty="0">
                <a:solidFill>
                  <a:schemeClr val="tx1"/>
                </a:solidFill>
                <a:highlight>
                  <a:srgbClr val="FFFF00"/>
                </a:highlight>
                <a:latin typeface="+mj-lt"/>
              </a:rPr>
              <a:t>в уголке природы, в цветнике, на огороде</a:t>
            </a:r>
            <a:br>
              <a:rPr lang="ru-RU" sz="2400" dirty="0">
                <a:solidFill>
                  <a:schemeClr val="tx1"/>
                </a:solidFill>
                <a:highlight>
                  <a:srgbClr val="FFFF00"/>
                </a:highlight>
                <a:latin typeface="+mj-lt"/>
              </a:rPr>
            </a:br>
            <a:endParaRPr lang="ru-RU" sz="2400" dirty="0">
              <a:solidFill>
                <a:schemeClr val="tx1"/>
              </a:solidFill>
              <a:highlight>
                <a:srgbClr val="FFFF00"/>
              </a:highlight>
              <a:latin typeface="+mj-lt"/>
            </a:endParaRPr>
          </a:p>
        </p:txBody>
      </p:sp>
      <p:pic>
        <p:nvPicPr>
          <p:cNvPr id="17410" name="Picture 5" descr="Рисунок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55875" y="4292600"/>
            <a:ext cx="4032250" cy="256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6" descr="Рисунок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9338" y="1341438"/>
            <a:ext cx="3860800" cy="280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7" descr="IMG_927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3850" y="1341438"/>
            <a:ext cx="3917950" cy="288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10348" y="291118"/>
            <a:ext cx="8233322" cy="1176573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2400" i="1" dirty="0">
                <a:solidFill>
                  <a:srgbClr val="C00000"/>
                </a:solidFill>
                <a:highlight>
                  <a:srgbClr val="FFFF00"/>
                </a:highlight>
                <a:latin typeface="+mj-lt"/>
              </a:rPr>
              <a:t>Ручной труд</a:t>
            </a:r>
            <a:r>
              <a:rPr lang="ru-RU" sz="2400" dirty="0">
                <a:solidFill>
                  <a:srgbClr val="C00000"/>
                </a:solidFill>
                <a:highlight>
                  <a:srgbClr val="FFFF00"/>
                </a:highlight>
                <a:latin typeface="+mj-lt"/>
              </a:rPr>
              <a:t> </a:t>
            </a:r>
            <a:r>
              <a:rPr lang="ru-RU" sz="2400" dirty="0">
                <a:latin typeface="+mj-lt"/>
              </a:rPr>
              <a:t>- </a:t>
            </a:r>
            <a:r>
              <a:rPr lang="ru-RU" sz="2400" dirty="0">
                <a:solidFill>
                  <a:schemeClr val="tx1"/>
                </a:solidFill>
                <a:highlight>
                  <a:srgbClr val="FFFF00"/>
                </a:highlight>
                <a:latin typeface="+mj-lt"/>
              </a:rPr>
              <a:t>развивает конструктивные способности детей, полезные практические навыки и ориентировки, формирует интерес к работе, готовность справиться с ней </a:t>
            </a:r>
          </a:p>
        </p:txBody>
      </p:sp>
      <p:pic>
        <p:nvPicPr>
          <p:cNvPr id="19458" name="Picture 5" descr="Фото059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1989138"/>
            <a:ext cx="4095750" cy="345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6" descr="IMG_078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16463" y="1989138"/>
            <a:ext cx="4103687" cy="345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95536" y="116632"/>
            <a:ext cx="8233322" cy="1176573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2400" dirty="0">
                <a:solidFill>
                  <a:schemeClr val="tx1"/>
                </a:solidFill>
                <a:highlight>
                  <a:srgbClr val="FFFF00"/>
                </a:highlight>
                <a:latin typeface="+mj-lt"/>
              </a:rPr>
              <a:t>Формы взаимодействия с родителями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8D5C6B1E-D559-5231-83F8-376A8D74917C}"/>
              </a:ext>
            </a:extLst>
          </p:cNvPr>
          <p:cNvSpPr txBox="1">
            <a:spLocks/>
          </p:cNvSpPr>
          <p:nvPr/>
        </p:nvSpPr>
        <p:spPr bwMode="auto">
          <a:xfrm>
            <a:off x="539750" y="1844824"/>
            <a:ext cx="8089108" cy="4248001"/>
          </a:xfrm>
          <a:prstGeom prst="rect">
            <a:avLst/>
          </a:prstGeom>
          <a:solidFill>
            <a:schemeClr val="bg1">
              <a:alpha val="67842"/>
            </a:schemeClr>
          </a:solidFill>
          <a:ln w="25400" cap="flat" cmpd="sng" algn="ctr">
            <a:solidFill>
              <a:schemeClr val="accent3"/>
            </a:solidFill>
            <a:prstDash val="solid"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77500" lnSpcReduction="2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b="1" kern="1200">
                <a:solidFill>
                  <a:srgbClr val="4F6228"/>
                </a:solidFill>
                <a:latin typeface="Arial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b="1" kern="1200">
                <a:solidFill>
                  <a:srgbClr val="4F6228"/>
                </a:solidFill>
                <a:latin typeface="Arial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b="1" kern="1200">
                <a:solidFill>
                  <a:srgbClr val="4F6228"/>
                </a:solidFill>
                <a:latin typeface="Arial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b="1" kern="1200">
                <a:solidFill>
                  <a:srgbClr val="4F6228"/>
                </a:solidFill>
                <a:latin typeface="Arial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 kern="1200">
                <a:solidFill>
                  <a:srgbClr val="4F6228"/>
                </a:solidFill>
                <a:latin typeface="Arial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buNone/>
            </a:pPr>
            <a:r>
              <a:rPr lang="ru-RU" sz="1600" dirty="0"/>
              <a:t>1</a:t>
            </a:r>
            <a:r>
              <a:rPr lang="ru-RU" sz="2100" dirty="0"/>
              <a:t>.     Родительские собрания</a:t>
            </a:r>
          </a:p>
          <a:p>
            <a:pPr marL="457200" indent="-457200">
              <a:lnSpc>
                <a:spcPct val="90000"/>
              </a:lnSpc>
              <a:buFont typeface="Arial" charset="0"/>
              <a:buAutoNum type="arabicPeriod" startAt="2"/>
            </a:pPr>
            <a:r>
              <a:rPr lang="ru-RU" sz="2100" dirty="0"/>
              <a:t>Индивидуальны и групповые консультации</a:t>
            </a:r>
          </a:p>
          <a:p>
            <a:pPr marL="457200" indent="-457200">
              <a:lnSpc>
                <a:spcPct val="90000"/>
              </a:lnSpc>
              <a:buFont typeface="Arial" charset="0"/>
              <a:buAutoNum type="arabicPeriod" startAt="2"/>
            </a:pPr>
            <a:r>
              <a:rPr lang="ru-RU" sz="2100" dirty="0"/>
              <a:t>Занятия с участием родителей</a:t>
            </a:r>
          </a:p>
          <a:p>
            <a:pPr marL="457200" indent="-457200">
              <a:lnSpc>
                <a:spcPct val="90000"/>
              </a:lnSpc>
              <a:buFont typeface="Arial" charset="0"/>
              <a:buAutoNum type="arabicPeriod" startAt="2"/>
            </a:pPr>
            <a:r>
              <a:rPr lang="ru-RU" sz="2100" dirty="0"/>
              <a:t>Дни открытых дверей</a:t>
            </a:r>
          </a:p>
          <a:p>
            <a:pPr marL="457200" indent="-457200">
              <a:lnSpc>
                <a:spcPct val="90000"/>
              </a:lnSpc>
              <a:buFont typeface="Arial" charset="0"/>
              <a:buAutoNum type="arabicPeriod" startAt="2"/>
            </a:pPr>
            <a:r>
              <a:rPr lang="ru-RU" sz="2100" dirty="0"/>
              <a:t>Участие родителей в подготовке праздников</a:t>
            </a:r>
          </a:p>
          <a:p>
            <a:pPr marL="457200" indent="-457200">
              <a:lnSpc>
                <a:spcPct val="90000"/>
              </a:lnSpc>
              <a:buFont typeface="Arial" charset="0"/>
              <a:buAutoNum type="arabicPeriod" startAt="2"/>
            </a:pPr>
            <a:r>
              <a:rPr lang="ru-RU" sz="2100" dirty="0"/>
              <a:t>Оформление фотовыставок</a:t>
            </a:r>
          </a:p>
          <a:p>
            <a:pPr marL="457200" indent="-457200">
              <a:lnSpc>
                <a:spcPct val="90000"/>
              </a:lnSpc>
              <a:buFont typeface="Arial" charset="0"/>
              <a:buAutoNum type="arabicPeriod" startAt="2"/>
            </a:pPr>
            <a:r>
              <a:rPr lang="ru-RU" sz="2100" dirty="0"/>
              <a:t>Анкетирование родителей    </a:t>
            </a:r>
          </a:p>
          <a:p>
            <a:pPr marL="457200" indent="-457200">
              <a:lnSpc>
                <a:spcPct val="90000"/>
              </a:lnSpc>
              <a:buFont typeface="Arial" charset="0"/>
              <a:buAutoNum type="arabicPeriod" startAt="2"/>
            </a:pPr>
            <a:r>
              <a:rPr lang="ru-RU" sz="2100" dirty="0"/>
              <a:t>Работа с родительским комитетом</a:t>
            </a:r>
          </a:p>
          <a:p>
            <a:pPr marL="457200" indent="-457200">
              <a:lnSpc>
                <a:spcPct val="90000"/>
              </a:lnSpc>
              <a:buFont typeface="Arial" charset="0"/>
              <a:buAutoNum type="arabicPeriod" startAt="2"/>
            </a:pPr>
            <a:r>
              <a:rPr lang="ru-RU" sz="2100" dirty="0"/>
              <a:t>Оформление родительских уголков</a:t>
            </a:r>
          </a:p>
          <a:p>
            <a:pPr marL="457200" indent="-457200">
              <a:lnSpc>
                <a:spcPct val="90000"/>
              </a:lnSpc>
              <a:buFont typeface="Arial" charset="0"/>
              <a:buAutoNum type="arabicPeriod" startAt="2"/>
            </a:pPr>
            <a:r>
              <a:rPr lang="ru-RU" sz="2100" dirty="0"/>
              <a:t>Анкетирование родителей</a:t>
            </a:r>
          </a:p>
          <a:p>
            <a:pPr marL="457200" indent="-457200">
              <a:lnSpc>
                <a:spcPct val="90000"/>
              </a:lnSpc>
              <a:buFont typeface="Arial" charset="0"/>
              <a:buAutoNum type="arabicPeriod" startAt="2"/>
            </a:pPr>
            <a:r>
              <a:rPr lang="ru-RU" sz="2100" dirty="0"/>
              <a:t>Субботники в группе и на участке</a:t>
            </a:r>
          </a:p>
          <a:p>
            <a:pPr marL="457200" indent="-457200">
              <a:lnSpc>
                <a:spcPct val="90000"/>
              </a:lnSpc>
              <a:buFont typeface="Arial" charset="0"/>
              <a:buAutoNum type="arabicPeriod" startAt="2"/>
            </a:pPr>
            <a:r>
              <a:rPr lang="ru-RU" sz="2100" dirty="0"/>
              <a:t>Конкурсы, выставки родителей и детей</a:t>
            </a:r>
          </a:p>
          <a:p>
            <a:pPr marL="457200" indent="-457200">
              <a:lnSpc>
                <a:spcPct val="90000"/>
              </a:lnSpc>
              <a:buFont typeface="Arial" charset="0"/>
              <a:buAutoNum type="arabicPeriod" startAt="2"/>
            </a:pPr>
            <a:r>
              <a:rPr lang="ru-RU" sz="2100" dirty="0"/>
              <a:t>Огород на окне</a:t>
            </a:r>
          </a:p>
          <a:p>
            <a:pPr marL="457200" indent="-457200">
              <a:lnSpc>
                <a:spcPct val="90000"/>
              </a:lnSpc>
              <a:buFont typeface="Arial" charset="0"/>
              <a:buAutoNum type="arabicPeriod" startAt="2"/>
            </a:pPr>
            <a:r>
              <a:rPr lang="ru-RU" sz="2100" dirty="0"/>
              <a:t>Экологические акции</a:t>
            </a:r>
          </a:p>
          <a:p>
            <a:pPr marL="457200" indent="-457200">
              <a:lnSpc>
                <a:spcPct val="90000"/>
              </a:lnSpc>
              <a:buFont typeface="Arial" charset="0"/>
              <a:buAutoNum type="arabicPeriod" startAt="2"/>
            </a:pPr>
            <a:r>
              <a:rPr lang="ru-RU" sz="2100" dirty="0"/>
              <a:t>День добрых дел</a:t>
            </a:r>
          </a:p>
          <a:p>
            <a:pPr marL="457200" indent="-457200">
              <a:lnSpc>
                <a:spcPct val="90000"/>
              </a:lnSpc>
              <a:buFont typeface="Arial" charset="0"/>
              <a:buAutoNum type="arabicPeriod" startAt="2"/>
            </a:pPr>
            <a:r>
              <a:rPr lang="ru-RU" sz="2100" dirty="0"/>
              <a:t>Экран добрых дел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2100" dirty="0"/>
              <a:t>                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1600" dirty="0"/>
              <a:t> 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400" dirty="0"/>
              <a:t> 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69639754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3"/>
          <p:cNvSpPr>
            <a:spLocks noGrp="1"/>
          </p:cNvSpPr>
          <p:nvPr>
            <p:ph type="body" idx="4294967295"/>
          </p:nvPr>
        </p:nvSpPr>
        <p:spPr bwMode="auto">
          <a:xfrm>
            <a:off x="2124075" y="765175"/>
            <a:ext cx="6480175" cy="3527425"/>
          </a:xfrm>
          <a:solidFill>
            <a:schemeClr val="bg1">
              <a:alpha val="67842"/>
            </a:schemeClr>
          </a:solidFill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400" dirty="0"/>
              <a:t>                       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endParaRPr lang="ru-RU" sz="2400" dirty="0"/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400" dirty="0"/>
              <a:t>        </a:t>
            </a:r>
            <a:r>
              <a:rPr lang="ru-RU" sz="4000" dirty="0">
                <a:solidFill>
                  <a:schemeClr val="folHlink"/>
                </a:solidFill>
              </a:rPr>
              <a:t>Желаем Вам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4000" dirty="0">
                <a:solidFill>
                  <a:schemeClr val="folHlink"/>
                </a:solidFill>
              </a:rPr>
              <a:t>           успехов в труде!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endParaRPr lang="ru-RU" sz="4000" dirty="0">
              <a:solidFill>
                <a:schemeClr val="folHlink"/>
              </a:solidFill>
            </a:endParaRP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400" dirty="0"/>
              <a:t> 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0123961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4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651500" y="2852738"/>
            <a:ext cx="3492500" cy="4005262"/>
          </a:xfrm>
        </p:spPr>
      </p:pic>
      <p:graphicFrame>
        <p:nvGraphicFramePr>
          <p:cNvPr id="4108" name="Group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6323658"/>
              </p:ext>
            </p:extLst>
          </p:nvPr>
        </p:nvGraphicFramePr>
        <p:xfrm>
          <a:off x="0" y="115888"/>
          <a:ext cx="9144000" cy="2590800"/>
        </p:xfrm>
        <a:graphic>
          <a:graphicData uri="http://schemas.openxmlformats.org/drawingml/2006/table">
            <a:tbl>
              <a:tblPr/>
              <a:tblGrid>
                <a:gridCol w="914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5908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«Дайте детям </a:t>
                      </a:r>
                      <a:r>
                        <a:rPr kumimoji="0" lang="ru-R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itchFamily="18" charset="0"/>
                          <a:cs typeface="Arial" charset="0"/>
                        </a:rPr>
                        <a:t>радость труда.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Эту радость ему несут </a:t>
                      </a:r>
                      <a:r>
                        <a:rPr kumimoji="0" lang="ru-R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itchFamily="18" charset="0"/>
                          <a:cs typeface="Arial" charset="0"/>
                        </a:rPr>
                        <a:t>успех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,</a:t>
                      </a:r>
                      <a:r>
                        <a:rPr kumimoji="0" lang="ru-R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itchFamily="18" charset="0"/>
                          <a:cs typeface="Arial" charset="0"/>
                        </a:rPr>
                        <a:t>осознание своей умелости </a:t>
                      </a:r>
                      <a:r>
                        <a:rPr kumimoji="0" lang="ru-R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и </a:t>
                      </a:r>
                      <a:r>
                        <a:rPr kumimoji="0" lang="ru-R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itchFamily="18" charset="0"/>
                          <a:cs typeface="Arial" charset="0"/>
                        </a:rPr>
                        <a:t>значимости исполняемой  работы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,</a:t>
                      </a:r>
                      <a:r>
                        <a:rPr kumimoji="0" lang="ru-R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возможность доставлять радость другим».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В.А.Сухомлинский</a:t>
                      </a:r>
                      <a:endParaRPr kumimoji="0" 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858A2A-6014-806A-0110-68AD29048C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260648"/>
            <a:ext cx="8278688" cy="1340768"/>
          </a:xfrm>
        </p:spPr>
        <p:txBody>
          <a:bodyPr>
            <a:normAutofit/>
          </a:bodyPr>
          <a:lstStyle/>
          <a:p>
            <a:r>
              <a:rPr lang="ru-RU" sz="4000" dirty="0"/>
              <a:t>Методы трудового воспитания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65B3D652-345D-999D-BE14-EF09EEB5978F}"/>
              </a:ext>
            </a:extLst>
          </p:cNvPr>
          <p:cNvSpPr txBox="1">
            <a:spLocks/>
          </p:cNvSpPr>
          <p:nvPr/>
        </p:nvSpPr>
        <p:spPr bwMode="auto">
          <a:xfrm>
            <a:off x="215106" y="1196752"/>
            <a:ext cx="8713787" cy="4852988"/>
          </a:xfrm>
          <a:prstGeom prst="rect">
            <a:avLst/>
          </a:prstGeom>
          <a:solidFill>
            <a:schemeClr val="bg1">
              <a:alpha val="67842"/>
            </a:schemeClr>
          </a:solidFill>
          <a:ln w="25400" cap="flat" cmpd="sng" algn="ctr">
            <a:solidFill>
              <a:schemeClr val="accent3"/>
            </a:solidFill>
            <a:prstDash val="solid"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70000" lnSpcReduction="2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b="1" kern="1200">
                <a:solidFill>
                  <a:srgbClr val="4F6228"/>
                </a:solidFill>
                <a:latin typeface="Arial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b="1" kern="1200">
                <a:solidFill>
                  <a:srgbClr val="4F6228"/>
                </a:solidFill>
                <a:latin typeface="Arial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b="1" kern="1200">
                <a:solidFill>
                  <a:srgbClr val="4F6228"/>
                </a:solidFill>
                <a:latin typeface="Arial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b="1" kern="1200">
                <a:solidFill>
                  <a:srgbClr val="4F6228"/>
                </a:solidFill>
                <a:latin typeface="Arial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 kern="1200">
                <a:solidFill>
                  <a:srgbClr val="4F6228"/>
                </a:solidFill>
                <a:latin typeface="Arial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450"/>
              </a:spcBef>
              <a:spcAft>
                <a:spcPts val="450"/>
              </a:spcAft>
            </a:pPr>
            <a:r>
              <a:rPr lang="ru-RU" sz="2300" b="1" dirty="0">
                <a:solidFill>
                  <a:srgbClr val="2125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Метод создания эмоционально-положительной атмосферы</a:t>
            </a:r>
            <a:endParaRPr lang="ru-RU" sz="23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spcBef>
                <a:spcPts val="450"/>
              </a:spcBef>
              <a:spcAft>
                <a:spcPts val="450"/>
              </a:spcAft>
              <a:buNone/>
            </a:pPr>
            <a:r>
              <a:rPr lang="ru-RU" sz="2300" b="1" dirty="0">
                <a:solidFill>
                  <a:srgbClr val="2125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Прием:</a:t>
            </a:r>
            <a:endParaRPr lang="ru-RU" sz="23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spcBef>
                <a:spcPts val="450"/>
              </a:spcBef>
              <a:spcAft>
                <a:spcPts val="450"/>
              </a:spcAft>
              <a:buNone/>
            </a:pPr>
            <a:r>
              <a:rPr lang="ru-RU" sz="1800" b="1" dirty="0">
                <a:solidFill>
                  <a:srgbClr val="2125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r>
              <a:rPr lang="ru-RU" sz="1800" dirty="0">
                <a:solidFill>
                  <a:srgbClr val="2125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- использование музыки;</a:t>
            </a:r>
            <a:endParaRPr lang="ru-RU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spcBef>
                <a:spcPts val="450"/>
              </a:spcBef>
              <a:spcAft>
                <a:spcPts val="450"/>
              </a:spcAft>
              <a:buNone/>
            </a:pPr>
            <a:r>
              <a:rPr lang="ru-RU" sz="1800" dirty="0">
                <a:solidFill>
                  <a:srgbClr val="2125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- участие взрослых;    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spcBef>
                <a:spcPts val="450"/>
              </a:spcBef>
              <a:spcAft>
                <a:spcPts val="450"/>
              </a:spcAft>
              <a:buNone/>
            </a:pPr>
            <a:r>
              <a:rPr lang="ru-RU" sz="1800" dirty="0">
                <a:solidFill>
                  <a:srgbClr val="2125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- обсуждение результатов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450"/>
              </a:spcBef>
              <a:spcAft>
                <a:spcPts val="450"/>
              </a:spcAft>
            </a:pPr>
            <a:r>
              <a:rPr lang="ru-RU" sz="2300" b="1" dirty="0">
                <a:solidFill>
                  <a:srgbClr val="2125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Метод наглядности</a:t>
            </a:r>
            <a:endParaRPr lang="ru-RU" sz="23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spcBef>
                <a:spcPts val="450"/>
              </a:spcBef>
              <a:spcAft>
                <a:spcPts val="450"/>
              </a:spcAft>
              <a:buNone/>
            </a:pPr>
            <a:r>
              <a:rPr lang="ru-RU" sz="2300" b="1" dirty="0">
                <a:solidFill>
                  <a:srgbClr val="2125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Прием</a:t>
            </a:r>
            <a:r>
              <a:rPr lang="ru-RU" sz="2100" b="1" dirty="0">
                <a:solidFill>
                  <a:srgbClr val="2125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:        </a:t>
            </a:r>
            <a:endParaRPr lang="ru-RU" sz="2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spcBef>
                <a:spcPts val="450"/>
              </a:spcBef>
              <a:spcAft>
                <a:spcPts val="450"/>
              </a:spcAft>
              <a:buNone/>
            </a:pPr>
            <a:r>
              <a:rPr lang="ru-RU" sz="1800" b="1" dirty="0">
                <a:solidFill>
                  <a:srgbClr val="2125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 </a:t>
            </a:r>
            <a:r>
              <a:rPr lang="ru-RU" sz="1800" dirty="0">
                <a:solidFill>
                  <a:srgbClr val="2125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- демонстрация наиболее сложных моментов в работе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450"/>
              </a:spcBef>
              <a:spcAft>
                <a:spcPts val="450"/>
              </a:spcAft>
            </a:pPr>
            <a:r>
              <a:rPr lang="ru-RU" sz="2300" b="1" dirty="0">
                <a:solidFill>
                  <a:srgbClr val="2125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Метод словесности</a:t>
            </a:r>
            <a:endParaRPr lang="ru-RU" sz="23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spcBef>
                <a:spcPts val="450"/>
              </a:spcBef>
              <a:spcAft>
                <a:spcPts val="450"/>
              </a:spcAft>
              <a:buNone/>
            </a:pPr>
            <a:r>
              <a:rPr lang="ru-RU" sz="2300" b="1" dirty="0">
                <a:solidFill>
                  <a:srgbClr val="2125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Прием: </a:t>
            </a:r>
            <a:r>
              <a:rPr lang="ru-RU" sz="1800" b="1" dirty="0">
                <a:solidFill>
                  <a:srgbClr val="2125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spcBef>
                <a:spcPts val="450"/>
              </a:spcBef>
              <a:spcAft>
                <a:spcPts val="450"/>
              </a:spcAft>
              <a:buNone/>
            </a:pPr>
            <a:r>
              <a:rPr lang="ru-RU" sz="1800" dirty="0">
                <a:solidFill>
                  <a:srgbClr val="2125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- объяснение предстоящей деятельности;                                                                                      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spcBef>
                <a:spcPts val="450"/>
              </a:spcBef>
              <a:spcAft>
                <a:spcPts val="450"/>
              </a:spcAft>
              <a:buNone/>
            </a:pPr>
            <a:r>
              <a:rPr lang="ru-RU" sz="1800" dirty="0">
                <a:solidFill>
                  <a:srgbClr val="2125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- оценка деятельности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450"/>
              </a:spcBef>
              <a:spcAft>
                <a:spcPts val="450"/>
              </a:spcAft>
            </a:pPr>
            <a:r>
              <a:rPr lang="ru-RU" sz="2100" b="1" dirty="0">
                <a:solidFill>
                  <a:srgbClr val="2125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Метод практический</a:t>
            </a:r>
            <a:endParaRPr lang="ru-RU" sz="2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spcBef>
                <a:spcPts val="450"/>
              </a:spcBef>
              <a:spcAft>
                <a:spcPts val="450"/>
              </a:spcAft>
              <a:buNone/>
            </a:pPr>
            <a:r>
              <a:rPr lang="ru-RU" sz="2100" b="1" dirty="0">
                <a:solidFill>
                  <a:srgbClr val="2125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Прием:   </a:t>
            </a:r>
            <a:r>
              <a:rPr lang="ru-RU" sz="1800" b="1" dirty="0">
                <a:solidFill>
                  <a:srgbClr val="2125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                                                                                                                                          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spcBef>
                <a:spcPts val="450"/>
              </a:spcBef>
              <a:spcAft>
                <a:spcPts val="450"/>
              </a:spcAft>
              <a:buNone/>
            </a:pPr>
            <a:r>
              <a:rPr lang="ru-RU" sz="1800" dirty="0">
                <a:solidFill>
                  <a:srgbClr val="2125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- многократный показ;                                                                                                                    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spcBef>
                <a:spcPts val="450"/>
              </a:spcBef>
              <a:spcAft>
                <a:spcPts val="450"/>
              </a:spcAft>
              <a:buNone/>
            </a:pPr>
            <a:r>
              <a:rPr lang="ru-RU" sz="1800" dirty="0">
                <a:solidFill>
                  <a:srgbClr val="2125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- детальный показ действий.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46163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31750" y="274638"/>
            <a:ext cx="8569325" cy="1143000"/>
          </a:xfrm>
          <a:solidFill>
            <a:schemeClr val="bg1">
              <a:alpha val="45882"/>
            </a:schemeClr>
          </a:solidFill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  <a:normAutofit fontScale="90000"/>
          </a:bodyPr>
          <a:lstStyle/>
          <a:p>
            <a:pPr>
              <a:defRPr/>
            </a:pPr>
            <a:r>
              <a:rPr lang="ru-RU" sz="4400">
                <a:ln>
                  <a:noFill/>
                </a:ln>
                <a:solidFill>
                  <a:schemeClr val="accent2"/>
                </a:solidFill>
                <a:latin typeface="Times New Roman" pitchFamily="18" charset="0"/>
              </a:rPr>
              <a:t>Задачи трудового воспитания в ДОУ</a:t>
            </a:r>
          </a:p>
        </p:txBody>
      </p:sp>
      <p:sp>
        <p:nvSpPr>
          <p:cNvPr id="5122" name="Rectangle 3"/>
          <p:cNvSpPr>
            <a:spLocks noGrp="1"/>
          </p:cNvSpPr>
          <p:nvPr>
            <p:ph type="body" idx="4294967295"/>
          </p:nvPr>
        </p:nvSpPr>
        <p:spPr bwMode="auto">
          <a:xfrm>
            <a:off x="215106" y="1600200"/>
            <a:ext cx="8713787" cy="4852988"/>
          </a:xfrm>
          <a:solidFill>
            <a:schemeClr val="bg1">
              <a:alpha val="67842"/>
            </a:schemeClr>
          </a:solidFill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3600" dirty="0">
                <a:latin typeface="Calibri" pitchFamily="34" charset="0"/>
              </a:rPr>
              <a:t> </a:t>
            </a:r>
            <a:r>
              <a:rPr lang="ru-RU" sz="2800" dirty="0">
                <a:solidFill>
                  <a:schemeClr val="folHlink"/>
                </a:solidFill>
                <a:latin typeface="Times New Roman" pitchFamily="18" charset="0"/>
              </a:rPr>
              <a:t>Дошкольная педагогика выделяет следующие основные задачи трудового воспитания детей: </a:t>
            </a:r>
          </a:p>
          <a:p>
            <a:pPr>
              <a:lnSpc>
                <a:spcPct val="90000"/>
              </a:lnSpc>
            </a:pPr>
            <a:r>
              <a:rPr lang="ru-RU" sz="2800" dirty="0">
                <a:solidFill>
                  <a:schemeClr val="tx1"/>
                </a:solidFill>
                <a:latin typeface="Times New Roman" pitchFamily="18" charset="0"/>
              </a:rPr>
              <a:t>ознакомление с </a:t>
            </a:r>
            <a:r>
              <a:rPr lang="ru-RU" sz="2800" dirty="0">
                <a:solidFill>
                  <a:schemeClr val="tx1"/>
                </a:solidFill>
                <a:highlight>
                  <a:srgbClr val="FFFF00"/>
                </a:highlight>
                <a:latin typeface="Times New Roman" pitchFamily="18" charset="0"/>
              </a:rPr>
              <a:t>трудом взрослых 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</a:rPr>
              <a:t>и воспитание уважения к нему; </a:t>
            </a:r>
          </a:p>
          <a:p>
            <a:pPr>
              <a:lnSpc>
                <a:spcPct val="90000"/>
              </a:lnSpc>
            </a:pPr>
            <a:r>
              <a:rPr lang="ru-RU" sz="2800" dirty="0">
                <a:solidFill>
                  <a:schemeClr val="tx1"/>
                </a:solidFill>
                <a:latin typeface="Times New Roman" pitchFamily="18" charset="0"/>
              </a:rPr>
              <a:t>обучение </a:t>
            </a:r>
            <a:r>
              <a:rPr lang="ru-RU" sz="2800" dirty="0">
                <a:solidFill>
                  <a:schemeClr val="tx1"/>
                </a:solidFill>
                <a:highlight>
                  <a:srgbClr val="FFFF00"/>
                </a:highlight>
                <a:latin typeface="Times New Roman" pitchFamily="18" charset="0"/>
              </a:rPr>
              <a:t>простейшим 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</a:rPr>
              <a:t>трудовым умениям и навыкам; </a:t>
            </a:r>
            <a:endParaRPr lang="ru-RU" sz="2800" dirty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</a:pPr>
            <a:r>
              <a:rPr lang="ru-RU" sz="2800" dirty="0">
                <a:solidFill>
                  <a:schemeClr val="tx1"/>
                </a:solidFill>
                <a:latin typeface="Times New Roman" pitchFamily="18" charset="0"/>
              </a:rPr>
              <a:t>воспитание </a:t>
            </a:r>
            <a:r>
              <a:rPr lang="ru-RU" sz="2800" dirty="0">
                <a:solidFill>
                  <a:schemeClr val="tx1"/>
                </a:solidFill>
                <a:highlight>
                  <a:srgbClr val="FFFF00"/>
                </a:highlight>
                <a:latin typeface="Times New Roman" pitchFamily="18" charset="0"/>
              </a:rPr>
              <a:t>интереса к труду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</a:rPr>
              <a:t>, трудолюбия и самостоятельности; </a:t>
            </a:r>
          </a:p>
          <a:p>
            <a:pPr>
              <a:lnSpc>
                <a:spcPct val="90000"/>
              </a:lnSpc>
            </a:pPr>
            <a:r>
              <a:rPr lang="ru-RU" sz="2800" dirty="0">
                <a:solidFill>
                  <a:schemeClr val="tx1"/>
                </a:solidFill>
                <a:latin typeface="Times New Roman" pitchFamily="18" charset="0"/>
              </a:rPr>
              <a:t>воспитание общественно – направленных </a:t>
            </a:r>
            <a:r>
              <a:rPr lang="ru-RU" sz="2800" dirty="0">
                <a:solidFill>
                  <a:schemeClr val="tx1"/>
                </a:solidFill>
                <a:highlight>
                  <a:srgbClr val="FFFF00"/>
                </a:highlight>
                <a:latin typeface="Times New Roman" pitchFamily="18" charset="0"/>
              </a:rPr>
              <a:t>мотивов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</a:rPr>
              <a:t> труда, </a:t>
            </a:r>
            <a:r>
              <a:rPr lang="ru-RU" sz="2800" dirty="0">
                <a:solidFill>
                  <a:schemeClr val="tx1"/>
                </a:solidFill>
                <a:highlight>
                  <a:srgbClr val="FFFF00"/>
                </a:highlight>
                <a:latin typeface="Times New Roman" pitchFamily="18" charset="0"/>
              </a:rPr>
              <a:t>умений трудиться в коллективе и для коллектива.</a:t>
            </a:r>
          </a:p>
          <a:p>
            <a:pPr>
              <a:lnSpc>
                <a:spcPct val="90000"/>
              </a:lnSpc>
            </a:pPr>
            <a:endParaRPr lang="ru-RU" sz="2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Объект 2"/>
          <p:cNvSpPr>
            <a:spLocks noGrp="1"/>
          </p:cNvSpPr>
          <p:nvPr>
            <p:ph idx="4294967295"/>
          </p:nvPr>
        </p:nvSpPr>
        <p:spPr bwMode="auto">
          <a:xfrm>
            <a:off x="250825" y="404813"/>
            <a:ext cx="8642350" cy="6119812"/>
          </a:xfrm>
          <a:solidFill>
            <a:schemeClr val="bg1">
              <a:alpha val="67842"/>
            </a:schemeClr>
          </a:solidFill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pPr marL="0" indent="0" algn="just" eaLnBrk="1" hangingPunct="1">
              <a:buFont typeface="Arial" charset="0"/>
              <a:buNone/>
            </a:pPr>
            <a:r>
              <a:rPr lang="ru-RU" sz="2400" dirty="0">
                <a:solidFill>
                  <a:schemeClr val="accent2"/>
                </a:solidFill>
                <a:highlight>
                  <a:srgbClr val="FFFF00"/>
                </a:highlight>
                <a:latin typeface="Times New Roman" pitchFamily="18" charset="0"/>
              </a:rPr>
              <a:t>Современные задачи образовательной деятельности в сфере трудового воспитания</a:t>
            </a:r>
          </a:p>
          <a:p>
            <a:pPr marL="0" indent="0" algn="just" eaLnBrk="1" hangingPunct="1">
              <a:buFont typeface="Arial" charset="0"/>
              <a:buNone/>
            </a:pPr>
            <a:endParaRPr lang="ru-RU" sz="2400" dirty="0">
              <a:solidFill>
                <a:schemeClr val="tx1"/>
              </a:solidFill>
              <a:latin typeface="Times New Roman" pitchFamily="18" charset="0"/>
            </a:endParaRPr>
          </a:p>
          <a:p>
            <a:pPr algn="just" eaLnBrk="1" hangingPunct="1"/>
            <a:r>
              <a:rPr lang="ru-RU" sz="2400" dirty="0">
                <a:solidFill>
                  <a:schemeClr val="tx1"/>
                </a:solidFill>
                <a:latin typeface="Times New Roman" pitchFamily="18" charset="0"/>
              </a:rPr>
              <a:t>Формирование </a:t>
            </a:r>
            <a:r>
              <a:rPr lang="ru-RU" sz="2400" dirty="0">
                <a:solidFill>
                  <a:schemeClr val="tx1"/>
                </a:solidFill>
                <a:highlight>
                  <a:srgbClr val="FFFF00"/>
                </a:highlight>
                <a:latin typeface="Times New Roman" pitchFamily="18" charset="0"/>
              </a:rPr>
              <a:t>представлений детей о современной технике,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</a:rPr>
              <a:t> в том числе цифровой, ее разнообразии.</a:t>
            </a:r>
          </a:p>
          <a:p>
            <a:pPr algn="just" eaLnBrk="1" hangingPunct="1"/>
            <a:r>
              <a:rPr lang="ru-RU" sz="2400" dirty="0">
                <a:solidFill>
                  <a:schemeClr val="tx1"/>
                </a:solidFill>
                <a:latin typeface="Times New Roman" pitchFamily="18" charset="0"/>
              </a:rPr>
              <a:t>Создание условий для </a:t>
            </a:r>
            <a:r>
              <a:rPr lang="ru-RU" sz="2400" dirty="0">
                <a:solidFill>
                  <a:schemeClr val="tx1"/>
                </a:solidFill>
                <a:highlight>
                  <a:srgbClr val="FFFF00"/>
                </a:highlight>
                <a:latin typeface="Times New Roman" pitchFamily="18" charset="0"/>
              </a:rPr>
              <a:t>знакомства детей с экономическими знаниями, с назначением рекламы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</a:rPr>
              <a:t>для распространения информации о товаре, формирования </a:t>
            </a:r>
            <a:r>
              <a:rPr lang="ru-RU" sz="2400" dirty="0">
                <a:solidFill>
                  <a:schemeClr val="tx1"/>
                </a:solidFill>
                <a:highlight>
                  <a:srgbClr val="FFFF00"/>
                </a:highlight>
                <a:latin typeface="Times New Roman" pitchFamily="18" charset="0"/>
              </a:rPr>
              <a:t>представлений о финансовой грамотности человека.</a:t>
            </a:r>
          </a:p>
          <a:p>
            <a:pPr algn="just" eaLnBrk="1" hangingPunct="1"/>
            <a:r>
              <a:rPr lang="ru-RU" sz="2400" dirty="0">
                <a:solidFill>
                  <a:schemeClr val="tx1"/>
                </a:solidFill>
                <a:highlight>
                  <a:srgbClr val="FFFF00"/>
                </a:highlight>
                <a:latin typeface="Times New Roman" pitchFamily="18" charset="0"/>
              </a:rPr>
              <a:t>Формирование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</a:rPr>
              <a:t> элементов культуры потребления – </a:t>
            </a:r>
            <a:r>
              <a:rPr lang="ru-RU" sz="2400" dirty="0">
                <a:solidFill>
                  <a:schemeClr val="tx1"/>
                </a:solidFill>
                <a:highlight>
                  <a:srgbClr val="FFFF00"/>
                </a:highlight>
                <a:latin typeface="Times New Roman" pitchFamily="18" charset="0"/>
              </a:rPr>
              <a:t>бережного отношения к ресурсам потребления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</a:rPr>
              <a:t>: воде, электричеству, продуктам питания, одежде, обуви, жилищу.</a:t>
            </a:r>
          </a:p>
        </p:txBody>
      </p:sp>
    </p:spTree>
    <p:extLst>
      <p:ext uri="{BB962C8B-B14F-4D97-AF65-F5344CB8AC3E}">
        <p14:creationId xmlns:p14="http://schemas.microsoft.com/office/powerpoint/2010/main" val="281064764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Объект 2"/>
          <p:cNvSpPr>
            <a:spLocks noGrp="1"/>
          </p:cNvSpPr>
          <p:nvPr>
            <p:ph idx="4294967295"/>
          </p:nvPr>
        </p:nvSpPr>
        <p:spPr bwMode="auto">
          <a:xfrm>
            <a:off x="250825" y="404813"/>
            <a:ext cx="8642350" cy="6119812"/>
          </a:xfrm>
          <a:solidFill>
            <a:schemeClr val="bg1">
              <a:alpha val="67842"/>
            </a:schemeClr>
          </a:solidFill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pPr marL="0" indent="0" algn="just" eaLnBrk="1" hangingPunct="1">
              <a:buFont typeface="Arial" charset="0"/>
              <a:buNone/>
            </a:pPr>
            <a:r>
              <a:rPr lang="ru-RU" sz="2400" dirty="0">
                <a:solidFill>
                  <a:schemeClr val="accent2"/>
                </a:solidFill>
                <a:highlight>
                  <a:srgbClr val="FFFF00"/>
                </a:highlight>
                <a:latin typeface="Times New Roman" pitchFamily="18" charset="0"/>
              </a:rPr>
              <a:t>Современные задачи образовательной деятельности в сфере трудового воспитания</a:t>
            </a:r>
          </a:p>
          <a:p>
            <a:pPr marL="0" indent="0" algn="just" eaLnBrk="1" hangingPunct="1">
              <a:buFont typeface="Arial" charset="0"/>
              <a:buNone/>
            </a:pPr>
            <a:endParaRPr lang="ru-RU" sz="2400" dirty="0">
              <a:solidFill>
                <a:schemeClr val="tx1"/>
              </a:solidFill>
              <a:latin typeface="Times New Roman" pitchFamily="18" charset="0"/>
            </a:endParaRPr>
          </a:p>
          <a:p>
            <a:pPr algn="just" eaLnBrk="1" hangingPunct="1"/>
            <a:r>
              <a:rPr lang="ru-RU" sz="2400" dirty="0">
                <a:solidFill>
                  <a:schemeClr val="tx1"/>
                </a:solidFill>
                <a:highlight>
                  <a:srgbClr val="FFFF00"/>
                </a:highlight>
                <a:latin typeface="Times New Roman" pitchFamily="18" charset="0"/>
              </a:rPr>
              <a:t>Организация встреч детей с представителями разных профессий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</a:rPr>
              <a:t>, организация экскурсий с целью демонстрации реальных трудовых действий и взаимоотношений специалистов на работе, </a:t>
            </a:r>
            <a:r>
              <a:rPr lang="ru-RU" sz="2400" dirty="0">
                <a:solidFill>
                  <a:schemeClr val="tx1"/>
                </a:solidFill>
                <a:highlight>
                  <a:srgbClr val="FFFF00"/>
                </a:highlight>
                <a:latin typeface="Times New Roman" pitchFamily="18" charset="0"/>
              </a:rPr>
              <a:t>организация просмотров видеофильмов, мультфильмов, чтение художественной литературы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</a:rPr>
              <a:t>для знакомства детей с многообразием профессий современного человека.</a:t>
            </a:r>
          </a:p>
        </p:txBody>
      </p:sp>
    </p:spTree>
    <p:extLst>
      <p:ext uri="{BB962C8B-B14F-4D97-AF65-F5344CB8AC3E}">
        <p14:creationId xmlns:p14="http://schemas.microsoft.com/office/powerpoint/2010/main" val="3831528212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3" name="Rectangle 3"/>
          <p:cNvSpPr>
            <a:spLocks noGrp="1"/>
          </p:cNvSpPr>
          <p:nvPr>
            <p:ph type="title" idx="4294967295"/>
          </p:nvPr>
        </p:nvSpPr>
        <p:spPr bwMode="auto">
          <a:xfrm>
            <a:off x="445873" y="207963"/>
            <a:ext cx="8109820" cy="1143000"/>
          </a:xfrm>
          <a:solidFill>
            <a:schemeClr val="bg1">
              <a:alpha val="45882"/>
            </a:schemeClr>
          </a:solidFill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ru-RU" sz="4000" b="0">
                <a:ln>
                  <a:noFill/>
                </a:ln>
                <a:latin typeface="Arial Unicode MS" pitchFamily="34" charset="-128"/>
              </a:rPr>
              <a:t>Виды труда дошкольников.</a:t>
            </a:r>
          </a:p>
        </p:txBody>
      </p:sp>
      <p:sp>
        <p:nvSpPr>
          <p:cNvPr id="9218" name="Rectangle 4"/>
          <p:cNvSpPr>
            <a:spLocks noGrp="1"/>
          </p:cNvSpPr>
          <p:nvPr>
            <p:ph type="body" idx="4294967295"/>
          </p:nvPr>
        </p:nvSpPr>
        <p:spPr bwMode="auto">
          <a:xfrm>
            <a:off x="179388" y="1600200"/>
            <a:ext cx="8713787" cy="4924425"/>
          </a:xfrm>
          <a:solidFill>
            <a:schemeClr val="bg1">
              <a:alpha val="67842"/>
            </a:schemeClr>
          </a:solidFill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buFont typeface="Arial" charset="0"/>
              <a:buNone/>
            </a:pPr>
            <a:r>
              <a:rPr lang="ru-RU" sz="2400" dirty="0">
                <a:solidFill>
                  <a:schemeClr val="tx1"/>
                </a:solidFill>
                <a:latin typeface="Arial Unicode MS" pitchFamily="34" charset="-128"/>
              </a:rPr>
              <a:t>  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</a:rPr>
              <a:t>Труд детей в детском саду многообразен. Это позволяет поддерживать у них интерес к  трудовой деятельности, осуществлять их всестороннее развитие.  </a:t>
            </a:r>
          </a:p>
          <a:p>
            <a:pPr algn="ctr">
              <a:buFont typeface="Arial" charset="0"/>
              <a:buNone/>
            </a:pPr>
            <a:r>
              <a:rPr lang="ru-RU" sz="2800" i="1" dirty="0">
                <a:solidFill>
                  <a:schemeClr val="tx1"/>
                </a:solidFill>
                <a:latin typeface="Times New Roman" pitchFamily="18" charset="0"/>
              </a:rPr>
              <a:t>Различают четыре основных вида детского труда: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</a:rPr>
              <a:t> </a:t>
            </a:r>
          </a:p>
          <a:p>
            <a:pPr>
              <a:buFont typeface="Arial" charset="0"/>
              <a:buNone/>
            </a:pPr>
            <a:r>
              <a:rPr lang="ru-RU" sz="2800" dirty="0">
                <a:solidFill>
                  <a:schemeClr val="tx1"/>
                </a:solidFill>
                <a:latin typeface="Times New Roman" pitchFamily="18" charset="0"/>
              </a:rPr>
              <a:t>  </a:t>
            </a:r>
            <a:r>
              <a:rPr lang="ru-RU" sz="3600" dirty="0">
                <a:solidFill>
                  <a:schemeClr val="tx1"/>
                </a:solidFill>
                <a:latin typeface="Times New Roman" pitchFamily="18" charset="0"/>
              </a:rPr>
              <a:t>-  </a:t>
            </a:r>
            <a:r>
              <a:rPr lang="ru-RU" sz="3600" dirty="0">
                <a:solidFill>
                  <a:schemeClr val="tx1"/>
                </a:solidFill>
                <a:highlight>
                  <a:srgbClr val="FFFF00"/>
                </a:highlight>
                <a:latin typeface="Times New Roman" pitchFamily="18" charset="0"/>
              </a:rPr>
              <a:t>самообслуживание,</a:t>
            </a:r>
            <a:r>
              <a:rPr lang="ru-RU" sz="3600" dirty="0">
                <a:solidFill>
                  <a:schemeClr val="tx1"/>
                </a:solidFill>
                <a:latin typeface="Times New Roman" pitchFamily="18" charset="0"/>
              </a:rPr>
              <a:t> </a:t>
            </a:r>
          </a:p>
          <a:p>
            <a:pPr>
              <a:buFont typeface="Arial" charset="0"/>
              <a:buNone/>
            </a:pPr>
            <a:r>
              <a:rPr lang="ru-RU" sz="3600" dirty="0">
                <a:solidFill>
                  <a:schemeClr val="tx1"/>
                </a:solidFill>
                <a:latin typeface="Times New Roman" pitchFamily="18" charset="0"/>
              </a:rPr>
              <a:t>  -  </a:t>
            </a:r>
            <a:r>
              <a:rPr lang="ru-RU" sz="3600" dirty="0">
                <a:solidFill>
                  <a:schemeClr val="tx1"/>
                </a:solidFill>
                <a:highlight>
                  <a:srgbClr val="FF00FF"/>
                </a:highlight>
                <a:latin typeface="Times New Roman" pitchFamily="18" charset="0"/>
              </a:rPr>
              <a:t>хозяйственно – бытовой труд</a:t>
            </a:r>
            <a:r>
              <a:rPr lang="ru-RU" sz="3600" dirty="0">
                <a:solidFill>
                  <a:schemeClr val="tx1"/>
                </a:solidFill>
                <a:latin typeface="Times New Roman" pitchFamily="18" charset="0"/>
              </a:rPr>
              <a:t>,</a:t>
            </a:r>
          </a:p>
          <a:p>
            <a:pPr>
              <a:buFont typeface="Arial" charset="0"/>
              <a:buNone/>
            </a:pPr>
            <a:r>
              <a:rPr lang="ru-RU" sz="3600" dirty="0">
                <a:solidFill>
                  <a:schemeClr val="tx1"/>
                </a:solidFill>
                <a:latin typeface="Times New Roman" pitchFamily="18" charset="0"/>
              </a:rPr>
              <a:t>  -  </a:t>
            </a:r>
            <a:r>
              <a:rPr lang="ru-RU" sz="3600" dirty="0">
                <a:solidFill>
                  <a:schemeClr val="tx1"/>
                </a:solidFill>
                <a:highlight>
                  <a:srgbClr val="00FF00"/>
                </a:highlight>
                <a:latin typeface="Times New Roman" pitchFamily="18" charset="0"/>
              </a:rPr>
              <a:t>труд в природе</a:t>
            </a:r>
            <a:r>
              <a:rPr lang="ru-RU" sz="3600" dirty="0">
                <a:solidFill>
                  <a:schemeClr val="tx1"/>
                </a:solidFill>
                <a:latin typeface="Times New Roman" pitchFamily="18" charset="0"/>
              </a:rPr>
              <a:t>,</a:t>
            </a:r>
          </a:p>
          <a:p>
            <a:pPr>
              <a:buFont typeface="Arial" charset="0"/>
              <a:buNone/>
            </a:pPr>
            <a:r>
              <a:rPr lang="ru-RU" sz="3600" dirty="0">
                <a:solidFill>
                  <a:schemeClr val="tx1"/>
                </a:solidFill>
                <a:latin typeface="Times New Roman" pitchFamily="18" charset="0"/>
              </a:rPr>
              <a:t>  -  </a:t>
            </a:r>
            <a:r>
              <a:rPr lang="ru-RU" sz="3600" dirty="0">
                <a:solidFill>
                  <a:schemeClr val="tx1"/>
                </a:solidFill>
                <a:highlight>
                  <a:srgbClr val="00FFFF"/>
                </a:highlight>
                <a:latin typeface="Times New Roman" pitchFamily="18" charset="0"/>
              </a:rPr>
              <a:t>ручной труд</a:t>
            </a:r>
            <a:r>
              <a:rPr lang="ru-RU" sz="3600" dirty="0">
                <a:solidFill>
                  <a:schemeClr val="tx1"/>
                </a:solidFill>
                <a:latin typeface="Times New Roman" pitchFamily="18" charset="0"/>
              </a:rPr>
              <a:t>.</a:t>
            </a: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323850" y="115888"/>
            <a:ext cx="8497888" cy="1287462"/>
          </a:xfrm>
          <a:solidFill>
            <a:schemeClr val="bg1">
              <a:alpha val="45882"/>
            </a:schemeClr>
          </a:solidFill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  <a:normAutofit fontScale="90000"/>
          </a:bodyPr>
          <a:lstStyle/>
          <a:p>
            <a:pPr>
              <a:defRPr/>
            </a:pPr>
            <a:r>
              <a:rPr lang="ru-RU" sz="4000">
                <a:ln>
                  <a:noFill/>
                </a:ln>
                <a:solidFill>
                  <a:schemeClr val="accent2"/>
                </a:solidFill>
                <a:latin typeface="Times New Roman" pitchFamily="18" charset="0"/>
              </a:rPr>
              <a:t>Компоненты трудовой деятельности</a:t>
            </a:r>
          </a:p>
        </p:txBody>
      </p:sp>
      <p:sp>
        <p:nvSpPr>
          <p:cNvPr id="10242" name="Rectangle 3"/>
          <p:cNvSpPr>
            <a:spLocks noGrp="1"/>
          </p:cNvSpPr>
          <p:nvPr>
            <p:ph type="body" idx="4294967295"/>
          </p:nvPr>
        </p:nvSpPr>
        <p:spPr bwMode="auto">
          <a:xfrm>
            <a:off x="179388" y="1600200"/>
            <a:ext cx="8785225" cy="4997450"/>
          </a:xfrm>
          <a:solidFill>
            <a:schemeClr val="bg1">
              <a:alpha val="67842"/>
            </a:schemeClr>
          </a:solidFill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90000"/>
              </a:lnSpc>
            </a:pPr>
            <a:r>
              <a:rPr lang="ru-RU" sz="2400" i="1" dirty="0">
                <a:solidFill>
                  <a:schemeClr val="tx1"/>
                </a:solidFill>
                <a:highlight>
                  <a:srgbClr val="FFFF00"/>
                </a:highlight>
                <a:latin typeface="Times New Roman" pitchFamily="18" charset="0"/>
              </a:rPr>
              <a:t>Мотив  </a:t>
            </a:r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</a:rPr>
              <a:t>- </a:t>
            </a:r>
            <a:r>
              <a:rPr lang="ru-RU" sz="2400" i="1" u="sng" dirty="0">
                <a:solidFill>
                  <a:schemeClr val="tx1"/>
                </a:solidFill>
                <a:latin typeface="Times New Roman" pitchFamily="18" charset="0"/>
              </a:rPr>
              <a:t>это причина, побуждающая к трудовой деятельности или заинтересовывающий момент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endParaRPr lang="ru-RU" sz="2400" i="1" dirty="0">
              <a:solidFill>
                <a:schemeClr val="tx1"/>
              </a:solidFill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ru-RU" sz="2400" i="1" dirty="0">
                <a:solidFill>
                  <a:schemeClr val="tx1"/>
                </a:solidFill>
                <a:highlight>
                  <a:srgbClr val="FFFF00"/>
                </a:highlight>
                <a:latin typeface="Times New Roman" pitchFamily="18" charset="0"/>
              </a:rPr>
              <a:t>Цель</a:t>
            </a:r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ru-RU" sz="2400" i="1" u="sng" dirty="0">
                <a:solidFill>
                  <a:schemeClr val="tx1"/>
                </a:solidFill>
                <a:latin typeface="Times New Roman" pitchFamily="18" charset="0"/>
              </a:rPr>
              <a:t>- это то, к чему надо стремиться. </a:t>
            </a:r>
          </a:p>
          <a:p>
            <a:pPr eaLnBrk="1" hangingPunct="1">
              <a:lnSpc>
                <a:spcPct val="90000"/>
              </a:lnSpc>
            </a:pPr>
            <a:endParaRPr lang="ru-RU" sz="2400" i="1" dirty="0">
              <a:solidFill>
                <a:schemeClr val="tx1"/>
              </a:solidFill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ru-RU" sz="2400" i="1" dirty="0">
                <a:solidFill>
                  <a:schemeClr val="tx1"/>
                </a:solidFill>
                <a:highlight>
                  <a:srgbClr val="FFFF00"/>
                </a:highlight>
                <a:latin typeface="Times New Roman" pitchFamily="18" charset="0"/>
              </a:rPr>
              <a:t>Трудовые действия </a:t>
            </a:r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</a:rPr>
              <a:t>– </a:t>
            </a:r>
            <a:r>
              <a:rPr lang="ru-RU" sz="2400" i="1" u="sng" dirty="0">
                <a:solidFill>
                  <a:schemeClr val="tx1"/>
                </a:solidFill>
                <a:latin typeface="Times New Roman" pitchFamily="18" charset="0"/>
              </a:rPr>
              <a:t>это то,  при помощи чего осуществляется цель и достигается результат</a:t>
            </a:r>
          </a:p>
          <a:p>
            <a:pPr eaLnBrk="1" hangingPunct="1">
              <a:lnSpc>
                <a:spcPct val="90000"/>
              </a:lnSpc>
            </a:pPr>
            <a:endParaRPr lang="ru-RU" sz="2400" i="1" u="sng" dirty="0">
              <a:solidFill>
                <a:schemeClr val="tx1"/>
              </a:solidFill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ru-RU" sz="2400" i="1" dirty="0">
                <a:solidFill>
                  <a:schemeClr val="tx1"/>
                </a:solidFill>
                <a:highlight>
                  <a:srgbClr val="FFFF00"/>
                </a:highlight>
                <a:latin typeface="Times New Roman" pitchFamily="18" charset="0"/>
              </a:rPr>
              <a:t>Планирование </a:t>
            </a:r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</a:rPr>
              <a:t> - </a:t>
            </a:r>
            <a:r>
              <a:rPr lang="ru-RU" sz="2400" i="1" u="sng" dirty="0">
                <a:solidFill>
                  <a:schemeClr val="tx1"/>
                </a:solidFill>
                <a:latin typeface="Times New Roman" pitchFamily="18" charset="0"/>
              </a:rPr>
              <a:t>это умение предвидеть предстоящую работу</a:t>
            </a:r>
          </a:p>
          <a:p>
            <a:pPr eaLnBrk="1" hangingPunct="1">
              <a:lnSpc>
                <a:spcPct val="90000"/>
              </a:lnSpc>
            </a:pPr>
            <a:endParaRPr lang="ru-RU" sz="2400" i="1" u="sng" dirty="0">
              <a:solidFill>
                <a:schemeClr val="tx1"/>
              </a:solidFill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ru-RU" sz="2400" i="1" dirty="0">
                <a:solidFill>
                  <a:schemeClr val="tx1"/>
                </a:solidFill>
                <a:highlight>
                  <a:srgbClr val="FFFF00"/>
                </a:highlight>
                <a:latin typeface="Times New Roman" pitchFamily="18" charset="0"/>
              </a:rPr>
              <a:t>Результат </a:t>
            </a:r>
            <a:r>
              <a:rPr lang="ru-RU" sz="2400" i="1" u="sng" dirty="0">
                <a:solidFill>
                  <a:schemeClr val="tx1"/>
                </a:solidFill>
                <a:latin typeface="Times New Roman" pitchFamily="18" charset="0"/>
              </a:rPr>
              <a:t>-  это показатель завершения работы,  фактор,  помогающий воспитывать у детей интерес к труду.</a:t>
            </a:r>
            <a:r>
              <a:rPr lang="ru-RU" sz="2400" dirty="0">
                <a:solidFill>
                  <a:schemeClr val="folHlink"/>
                </a:solidFill>
                <a:latin typeface="Times New Roman" pitchFamily="18" charset="0"/>
              </a:rPr>
              <a:t> </a:t>
            </a:r>
          </a:p>
          <a:p>
            <a:endParaRPr lang="ru-RU" sz="2400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01640" y="207477"/>
            <a:ext cx="8738699" cy="1113850"/>
          </a:xfrm>
        </p:spPr>
        <p:txBody>
          <a:bodyPr/>
          <a:lstStyle/>
          <a:p>
            <a:pPr eaLnBrk="1" hangingPunct="1">
              <a:defRPr/>
            </a:pPr>
            <a:r>
              <a:rPr lang="ru-RU" sz="2400" dirty="0">
                <a:solidFill>
                  <a:schemeClr val="tx1"/>
                </a:solidFill>
                <a:latin typeface="+mj-lt"/>
              </a:rPr>
              <a:t>Задачи </a:t>
            </a:r>
            <a:r>
              <a:rPr lang="ru-RU" sz="2400" dirty="0">
                <a:solidFill>
                  <a:schemeClr val="tx1"/>
                </a:solidFill>
                <a:highlight>
                  <a:srgbClr val="FFFF00"/>
                </a:highlight>
                <a:latin typeface="+mj-lt"/>
              </a:rPr>
              <a:t>трудового воспитания </a:t>
            </a:r>
            <a:r>
              <a:rPr lang="ru-RU" sz="2400" dirty="0">
                <a:solidFill>
                  <a:schemeClr val="tx1"/>
                </a:solidFill>
                <a:latin typeface="+mj-lt"/>
              </a:rPr>
              <a:t>детей дошкольного возраста по группам</a:t>
            </a:r>
          </a:p>
        </p:txBody>
      </p:sp>
      <p:graphicFrame>
        <p:nvGraphicFramePr>
          <p:cNvPr id="11287" name="Group 2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718424252"/>
              </p:ext>
            </p:extLst>
          </p:nvPr>
        </p:nvGraphicFramePr>
        <p:xfrm>
          <a:off x="179388" y="1557338"/>
          <a:ext cx="8785225" cy="5184775"/>
        </p:xfrm>
        <a:graphic>
          <a:graphicData uri="http://schemas.openxmlformats.org/drawingml/2006/table">
            <a:tbl>
              <a:tblPr/>
              <a:tblGrid>
                <a:gridCol w="14843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684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986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257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081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826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Arial Unicode MS" pitchFamily="34" charset="-128"/>
                        </a:rPr>
                        <a:t>2-3 г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3-4 г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18" charset="0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4-5 л 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18" charset="0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5-6 л 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18" charset="0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Arial Unicode MS" pitchFamily="34" charset="-128"/>
                        </a:rPr>
                        <a:t>6-7 л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021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Начинается приобщение детей к трудовой деятельности.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itchFamily="18" charset="0"/>
                          <a:cs typeface="Arial" charset="0"/>
                        </a:rPr>
                        <a:t>Основной вид труда в этом возрасте </a:t>
                      </a: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Arial" charset="0"/>
                          <a:cs typeface="Arial" charset="0"/>
                        </a:rPr>
                        <a:t>- </a:t>
                      </a: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itchFamily="18" charset="0"/>
                          <a:cs typeface="Arial" charset="0"/>
                        </a:rPr>
                        <a:t>самообслуживание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Продолжается формирование у детей желания к </a:t>
                      </a: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itchFamily="18" charset="0"/>
                          <a:cs typeface="Arial" charset="0"/>
                        </a:rPr>
                        <a:t>посильному труду.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 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Дети активно овладевают различными </a:t>
                      </a: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itchFamily="18" charset="0"/>
                          <a:cs typeface="Arial" charset="0"/>
                        </a:rPr>
                        <a:t>трудовыми навыками и приемами труда в природе, хозяйственно-бытового труда и самообслуживания.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Times New Roman" pitchFamily="18" charset="0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itchFamily="18" charset="0"/>
                          <a:cs typeface="Arial" charset="0"/>
                        </a:rPr>
                        <a:t>Добавляется ручной труд.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Делается акцент на формирование всех доступных детям умений, навыков в различных видах труда. Формируется </a:t>
                      </a: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itchFamily="18" charset="0"/>
                          <a:cs typeface="Arial" charset="0"/>
                        </a:rPr>
                        <a:t>осознанное отношение и интерес к трудовой деятельности</a:t>
                      </a: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, умение достигать </a:t>
                      </a: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itchFamily="18" charset="0"/>
                          <a:cs typeface="Arial" charset="0"/>
                        </a:rPr>
                        <a:t>результата.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Times New Roman" pitchFamily="18" charset="0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Сформированные навыки и умения </a:t>
                      </a: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itchFamily="18" charset="0"/>
                          <a:cs typeface="Arial" charset="0"/>
                        </a:rPr>
                        <a:t>совершенствуются.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 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 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Тема Office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Watermark</Template>
  <TotalTime>1409</TotalTime>
  <Words>636</Words>
  <Application>Microsoft Office PowerPoint</Application>
  <PresentationFormat>Экран (4:3)</PresentationFormat>
  <Paragraphs>101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Arial Unicode MS</vt:lpstr>
      <vt:lpstr>Calibri</vt:lpstr>
      <vt:lpstr>Times New Roman</vt:lpstr>
      <vt:lpstr>Тема Office</vt:lpstr>
      <vt:lpstr>ТРУДОВОЕ ВОСПИТАНИЕ  дошкольников</vt:lpstr>
      <vt:lpstr>Презентация PowerPoint</vt:lpstr>
      <vt:lpstr>Методы трудового воспитания</vt:lpstr>
      <vt:lpstr>Задачи трудового воспитания в ДОУ</vt:lpstr>
      <vt:lpstr>Презентация PowerPoint</vt:lpstr>
      <vt:lpstr>Презентация PowerPoint</vt:lpstr>
      <vt:lpstr>Виды труда дошкольников.</vt:lpstr>
      <vt:lpstr>Компоненты трудовой деятельности</vt:lpstr>
      <vt:lpstr>Задачи трудового воспитания детей дошкольного возраста по группам</vt:lpstr>
      <vt:lpstr> Самообслуживание - труд, направленный на удовлетворение повседневных личных потребностей </vt:lpstr>
      <vt:lpstr>Хозяйственно-бытовой труд направлен на поддержание чистоты и порядка в помещении и на участке, помощь взрослым при организации режимных процессов.</vt:lpstr>
      <vt:lpstr> Труд в природе  - в уголке природы, в цветнике, на огороде </vt:lpstr>
      <vt:lpstr>Ручной труд - развивает конструктивные способности детей, полезные практические навыки и ориентировки, формирует интерес к работе, готовность справиться с ней </vt:lpstr>
      <vt:lpstr>Формы взаимодействия с родителями</vt:lpstr>
      <vt:lpstr>Презентация PowerPoint</vt:lpstr>
    </vt:vector>
  </TitlesOfParts>
  <Company>Департамент Образования города Липецка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«Современные  подходы к трудовому воспитанию   дошкольников в свете ФГОС».</dc:title>
  <dc:creator>Пользователь</dc:creator>
  <cp:lastModifiedBy>Пользователь</cp:lastModifiedBy>
  <cp:revision>122</cp:revision>
  <dcterms:created xsi:type="dcterms:W3CDTF">2014-10-07T13:01:36Z</dcterms:created>
  <dcterms:modified xsi:type="dcterms:W3CDTF">2025-01-23T06:51:28Z</dcterms:modified>
</cp:coreProperties>
</file>