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5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52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19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8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9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7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0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6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1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83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9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8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ED739-1495-429A-89E7-1150F3DC7317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8DFA4-2AB5-48F1-A823-1DC157943A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9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18" y="0"/>
            <a:ext cx="8633323" cy="6906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1798" y="-232712"/>
            <a:ext cx="8633323" cy="83863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№6 «Лукоморье»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5908" y="4252512"/>
            <a:ext cx="5596569" cy="2368626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</a:rPr>
              <a:t>Портфолио</a:t>
            </a:r>
          </a:p>
          <a:p>
            <a:r>
              <a:rPr lang="ru-RU" sz="2800" dirty="0">
                <a:latin typeface="Gabriola" panose="04040605051002020D02" pitchFamily="82" charset="0"/>
              </a:rPr>
              <a:t>воспитателя</a:t>
            </a:r>
          </a:p>
          <a:p>
            <a:r>
              <a:rPr lang="ru-RU" sz="4000" dirty="0" smtClean="0">
                <a:latin typeface="Gabriola" panose="04040605051002020D02" pitchFamily="82" charset="0"/>
              </a:rPr>
              <a:t>Швабской Евгении Александровны</a:t>
            </a:r>
            <a:endParaRPr lang="ru-RU" sz="40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72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389" y="-77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Формы работы </a:t>
            </a:r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с родителями</a:t>
            </a:r>
            <a:endParaRPr lang="ru-RU" sz="4000" b="1" dirty="0">
              <a:solidFill>
                <a:srgbClr val="FF5528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011" y="1526367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Мастер-классы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Родительские собрания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Театр выходного дня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Квесты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Фотовыставки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Консультации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462" y="3399732"/>
            <a:ext cx="1859280" cy="13944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184" y="1247644"/>
            <a:ext cx="1496291" cy="1995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80" y="3177383"/>
            <a:ext cx="1942061" cy="1456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272" y="1247644"/>
            <a:ext cx="2171007" cy="16282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275" y="1247644"/>
            <a:ext cx="2194907" cy="16461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479" y="3154622"/>
            <a:ext cx="1413510" cy="1884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76" y="3511897"/>
            <a:ext cx="1859280" cy="13944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12" y="4794192"/>
            <a:ext cx="1379221" cy="183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Развивающая </a:t>
            </a:r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предметно-пространственная </a:t>
            </a:r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среда</a:t>
            </a:r>
            <a:endParaRPr lang="ru-RU" sz="4000" b="1" dirty="0">
              <a:solidFill>
                <a:srgbClr val="FF5528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250" y="1690688"/>
            <a:ext cx="10515600" cy="4351338"/>
          </a:xfrm>
        </p:spPr>
        <p:txBody>
          <a:bodyPr/>
          <a:lstStyle/>
          <a:p>
            <a:r>
              <a:rPr lang="ru-RU" dirty="0" smtClean="0"/>
              <a:t>Центр игры</a:t>
            </a:r>
          </a:p>
          <a:p>
            <a:r>
              <a:rPr lang="ru-RU" dirty="0" smtClean="0"/>
              <a:t>Центр творчества</a:t>
            </a:r>
          </a:p>
          <a:p>
            <a:r>
              <a:rPr lang="ru-RU" dirty="0" smtClean="0"/>
              <a:t>Центр </a:t>
            </a:r>
            <a:r>
              <a:rPr lang="ru-RU" dirty="0" err="1" smtClean="0"/>
              <a:t>ряжения</a:t>
            </a:r>
            <a:endParaRPr lang="ru-RU" dirty="0" smtClean="0"/>
          </a:p>
          <a:p>
            <a:r>
              <a:rPr lang="ru-RU" dirty="0" smtClean="0"/>
              <a:t>Музыкально-театральный центр</a:t>
            </a:r>
          </a:p>
          <a:p>
            <a:r>
              <a:rPr lang="ru-RU" dirty="0" smtClean="0"/>
              <a:t>Центр природы и экспериментирования</a:t>
            </a:r>
          </a:p>
          <a:p>
            <a:r>
              <a:rPr lang="ru-RU" dirty="0" smtClean="0"/>
              <a:t>Нравственно-патриотический центр</a:t>
            </a:r>
          </a:p>
          <a:p>
            <a:r>
              <a:rPr lang="ru-RU" dirty="0" smtClean="0"/>
              <a:t>Центр безопасности</a:t>
            </a:r>
          </a:p>
          <a:p>
            <a:r>
              <a:rPr lang="ru-RU" dirty="0" smtClean="0"/>
              <a:t>Литературный центр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476" y="4961674"/>
            <a:ext cx="2008909" cy="15066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844" y="1702941"/>
            <a:ext cx="1477587" cy="1970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934" y="3902826"/>
            <a:ext cx="1477587" cy="1970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476" y="3332307"/>
            <a:ext cx="2008909" cy="15066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476" y="1702941"/>
            <a:ext cx="2008909" cy="15066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934" y="1702941"/>
            <a:ext cx="1477587" cy="197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2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Самообразование</a:t>
            </a:r>
            <a:endParaRPr lang="ru-RU" sz="3600" b="1" dirty="0">
              <a:solidFill>
                <a:srgbClr val="FF5528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819" y="1035916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«Формирование РППС в средней группе в соответствии с требованиями ФГОС ДО»</a:t>
            </a:r>
          </a:p>
          <a:p>
            <a:pPr marL="0" indent="0">
              <a:buNone/>
            </a:pPr>
            <a:r>
              <a:rPr lang="ru-RU" b="1" dirty="0"/>
              <a:t>Цель: </a:t>
            </a:r>
            <a:endParaRPr lang="ru-RU" b="1" dirty="0" smtClean="0"/>
          </a:p>
          <a:p>
            <a:pPr marL="0" indent="0">
              <a:buNone/>
            </a:pPr>
            <a:r>
              <a:rPr lang="ru-RU" sz="2400" dirty="0" smtClean="0"/>
              <a:t>повышение </a:t>
            </a:r>
            <a:r>
              <a:rPr lang="ru-RU" sz="2400" dirty="0"/>
              <a:t>личного профессионального уровня, мастерства и компетентности по организации развивающей предметно-пространственной среды в соответствии с федеральным государственным образовательным стандартом дошкольного образования.</a:t>
            </a:r>
          </a:p>
          <a:p>
            <a:pPr marL="0" indent="0">
              <a:buNone/>
            </a:pPr>
            <a:r>
              <a:rPr lang="ru-RU" b="1" dirty="0"/>
              <a:t>Задачи:</a:t>
            </a:r>
            <a:endParaRPr lang="ru-RU" dirty="0"/>
          </a:p>
          <a:p>
            <a:r>
              <a:rPr lang="ru-RU" sz="2400" dirty="0" smtClean="0"/>
              <a:t>углубить </a:t>
            </a:r>
            <a:r>
              <a:rPr lang="ru-RU" sz="2400" dirty="0"/>
              <a:t>и расширить знания о ФГОС ДО;</a:t>
            </a:r>
          </a:p>
          <a:p>
            <a:r>
              <a:rPr lang="ru-RU" sz="2400" dirty="0" smtClean="0"/>
              <a:t>создать </a:t>
            </a:r>
            <a:r>
              <a:rPr lang="ru-RU" sz="2400" dirty="0"/>
              <a:t>развивающую предметно-пространственную среду во средней группе;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509" y="72003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Воспитатель – это пример. </a:t>
            </a:r>
          </a:p>
          <a:p>
            <a:pPr marL="0" indent="0" algn="ctr">
              <a:buNone/>
            </a:pPr>
            <a:r>
              <a:rPr lang="ru-RU" sz="4000" dirty="0" smtClean="0"/>
              <a:t>А быть им, значит много и упорно работать.</a:t>
            </a:r>
          </a:p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r>
              <a:rPr lang="ru-RU" sz="3600" b="1" dirty="0">
                <a:solidFill>
                  <a:srgbClr val="FF5528"/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sz="3600" b="1" dirty="0">
              <a:solidFill>
                <a:srgbClr val="FF5528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77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Педагогическое кредо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t="8934" r="17801" b="14352"/>
          <a:stretch/>
        </p:blipFill>
        <p:spPr>
          <a:xfrm>
            <a:off x="8031296" y="365125"/>
            <a:ext cx="3481329" cy="602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16096" y="1795750"/>
            <a:ext cx="55860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Любить детей и свою работу – </a:t>
            </a:r>
            <a:endParaRPr lang="ru-RU" sz="3200" dirty="0" smtClean="0"/>
          </a:p>
          <a:p>
            <a:r>
              <a:rPr lang="ru-RU" sz="3200" dirty="0" smtClean="0"/>
              <a:t>вот</a:t>
            </a:r>
            <a:r>
              <a:rPr lang="ru-RU" sz="3200" dirty="0"/>
              <a:t>, что самое важное.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096" y="3076995"/>
            <a:ext cx="5938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Если воспитатель верит в сказку, в нее поверят и дети.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180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2368"/>
            <a:ext cx="10515600" cy="1325563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Визитная карточка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>
                <a:latin typeface="Gabriola" panose="04040605051002020D02" pitchFamily="82" charset="0"/>
                <a:ea typeface="+mn-ea"/>
                <a:cs typeface="+mn-cs"/>
              </a:rPr>
              <a:t>Швабская Евгения Александровна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320" y="14579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 РК «Петрозаводский педагогический колледж» 2008 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 информатики)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«Петрозаводский государственный университет» 2018 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(учитель начальных классов)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«Инновационный образовательный центр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переподготовки «Мой университет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2023 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(воспитатель)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«Детский сад №6 «Лукоморье»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</a:p>
          <a:p>
            <a:pPr lvl="4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лет</a:t>
            </a:r>
          </a:p>
          <a:p>
            <a:pPr lvl="4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данном учреждении: 1,5 года</a:t>
            </a:r>
          </a:p>
          <a:p>
            <a:pPr lvl="4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занимаемой должности: 1,5 года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сайт: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https://nsportal.ru/shvabskaya-evgeniya-aleksandrovna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7"/>
          <a:stretch/>
        </p:blipFill>
        <p:spPr>
          <a:xfrm rot="16200000">
            <a:off x="9858878" y="2864039"/>
            <a:ext cx="1544926" cy="2291505"/>
          </a:xfrm>
          <a:prstGeom prst="rect">
            <a:avLst/>
          </a:prstGeom>
          <a:ln w="28575">
            <a:solidFill>
              <a:srgbClr val="FF5528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30179" y="2983636"/>
            <a:ext cx="1541673" cy="2055564"/>
          </a:xfrm>
          <a:prstGeom prst="rect">
            <a:avLst/>
          </a:prstGeom>
          <a:ln w="28575">
            <a:solidFill>
              <a:srgbClr val="FF5528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r="8334"/>
          <a:stretch/>
        </p:blipFill>
        <p:spPr>
          <a:xfrm rot="16200000">
            <a:off x="8608240" y="4548193"/>
            <a:ext cx="1486389" cy="2367834"/>
          </a:xfrm>
          <a:prstGeom prst="rect">
            <a:avLst/>
          </a:prstGeom>
          <a:ln w="28575">
            <a:solidFill>
              <a:srgbClr val="FF5528"/>
            </a:solidFill>
          </a:ln>
        </p:spPr>
      </p:pic>
    </p:spTree>
    <p:extLst>
      <p:ext uri="{BB962C8B-B14F-4D97-AF65-F5344CB8AC3E}">
        <p14:creationId xmlns:p14="http://schemas.microsoft.com/office/powerpoint/2010/main" val="63237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5508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Повышение квалификации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336986"/>
              </p:ext>
            </p:extLst>
          </p:nvPr>
        </p:nvGraphicFramePr>
        <p:xfrm>
          <a:off x="838200" y="999360"/>
          <a:ext cx="10515600" cy="4541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86644"/>
                <a:gridCol w="4423756"/>
                <a:gridCol w="3505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и место прохождения курсов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 курсов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Удостоверение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Межреспубликанский институт повышения квалификации и переподготовки кадров при Президиуме</a:t>
                      </a:r>
                      <a:r>
                        <a:rPr lang="ru-RU" sz="1400" baseline="0" dirty="0" smtClean="0"/>
                        <a:t> ФРО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Расширенный курс «Методики, практики, компетенции</a:t>
                      </a:r>
                      <a:r>
                        <a:rPr lang="ru-RU" sz="1400" baseline="0" dirty="0" smtClean="0"/>
                        <a:t> педагога дошкольного образования 2023</a:t>
                      </a:r>
                      <a:r>
                        <a:rPr lang="en-US" sz="1400" baseline="0" dirty="0" smtClean="0"/>
                        <a:t>/</a:t>
                      </a:r>
                      <a:r>
                        <a:rPr lang="ru-RU" sz="1400" baseline="0" dirty="0" smtClean="0"/>
                        <a:t>2024 для реализации ФОП ДО, ФГОС ДО и методических рекомендаций </a:t>
                      </a:r>
                      <a:r>
                        <a:rPr lang="ru-RU" sz="1400" baseline="0" dirty="0" err="1" smtClean="0"/>
                        <a:t>Минпросвещения</a:t>
                      </a:r>
                      <a:r>
                        <a:rPr lang="ru-RU" sz="1400" baseline="0" dirty="0" smtClean="0"/>
                        <a:t> в целях успешного воспитания и развития детей на всех этапах дошкольного детства»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Семинар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Эмоциональное развитие как основа формирования успешной личности ребенка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Семинар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Эффективные формы очного и дистанционного взаимодействия педагога с семьей в соответствии с требованиями ФОП ДО и ФГОС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730" y="1647520"/>
            <a:ext cx="1897782" cy="13548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148" y="3002327"/>
            <a:ext cx="1687981" cy="1193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148" y="4263755"/>
            <a:ext cx="1706945" cy="120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7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35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Участие </a:t>
            </a:r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педагога в </a:t>
            </a:r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конкурсах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391304"/>
              </p:ext>
            </p:extLst>
          </p:nvPr>
        </p:nvGraphicFramePr>
        <p:xfrm>
          <a:off x="438588" y="992751"/>
          <a:ext cx="11257419" cy="459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60942"/>
                <a:gridCol w="6240855"/>
                <a:gridCol w="2917768"/>
                <a:gridCol w="15378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п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Дата,</a:t>
                      </a:r>
                    </a:p>
                    <a:p>
                      <a:pPr algn="ctr"/>
                      <a:r>
                        <a:rPr lang="ru-RU" dirty="0" smtClean="0"/>
                        <a:t>уровень представления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 конкурс «Лучшая идея создания и использования в работе с детьми Новогоднего </a:t>
                      </a:r>
                      <a:r>
                        <a:rPr lang="ru-RU" dirty="0" err="1" smtClean="0"/>
                        <a:t>Адвент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календаря</a:t>
                      </a:r>
                      <a:r>
                        <a:rPr lang="ru-RU" dirty="0" smtClean="0"/>
                        <a:t>», номинация «Необычное в обычном»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2022,</a:t>
                      </a:r>
                    </a:p>
                    <a:p>
                      <a:pPr algn="ctr"/>
                      <a:r>
                        <a:rPr lang="ru-RU" dirty="0" smtClean="0"/>
                        <a:t>муниципальный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Городская ярмарка авторских пособий по приобщению дошкольников к здоровому образу жизни «Я здоровым быть хочу, пусть меня научат</a:t>
                      </a:r>
                      <a:r>
                        <a:rPr lang="ru-RU" dirty="0" smtClean="0"/>
                        <a:t>», номинация «Интересное пособие»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2023,</a:t>
                      </a:r>
                    </a:p>
                    <a:p>
                      <a:pPr algn="ctr"/>
                      <a:r>
                        <a:rPr lang="ru-RU" dirty="0" smtClean="0"/>
                        <a:t>муниципальный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 конкурс </a:t>
                      </a:r>
                      <a:r>
                        <a:rPr lang="ru-RU" dirty="0" err="1" smtClean="0"/>
                        <a:t>буктрейлеров</a:t>
                      </a:r>
                      <a:r>
                        <a:rPr lang="ru-RU" dirty="0" smtClean="0"/>
                        <a:t> «Время читать»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2023,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муниципальный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Фестиваль вокального творчества «Сколько лет прошло с той весны.</a:t>
                      </a:r>
                      <a:r>
                        <a:rPr lang="ru-RU" baseline="0" dirty="0" smtClean="0"/>
                        <a:t> Педагоги поют о войне»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2023,</a:t>
                      </a:r>
                    </a:p>
                    <a:p>
                      <a:pPr algn="ctr"/>
                      <a:r>
                        <a:rPr lang="ru-RU" dirty="0" smtClean="0"/>
                        <a:t>муниципальный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 фестиваль видеороликов «В памяти поколений»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муниципальный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Участие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Конкурс проектов «Огород на подоконнике»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ДОУ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2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Республиканский конкурс «Педагогический вернисаж»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республиканский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58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896" y="2942830"/>
            <a:ext cx="2906471" cy="20552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076" y="503772"/>
            <a:ext cx="1844734" cy="2612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243" y="503772"/>
            <a:ext cx="2983589" cy="2063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6" y="507856"/>
            <a:ext cx="1844734" cy="2604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t="3441"/>
          <a:stretch/>
        </p:blipFill>
        <p:spPr>
          <a:xfrm>
            <a:off x="2640764" y="507856"/>
            <a:ext cx="2915031" cy="21733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5"/>
          <a:stretch/>
        </p:blipFill>
        <p:spPr>
          <a:xfrm>
            <a:off x="6100076" y="3365547"/>
            <a:ext cx="3392936" cy="20552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037" y="2961182"/>
            <a:ext cx="1844734" cy="245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351" y="0"/>
            <a:ext cx="1088374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Участие </a:t>
            </a:r>
            <a:r>
              <a:rPr lang="ru-RU" sz="4000" b="1" dirty="0" smtClean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воспитанников в </a:t>
            </a:r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конкурсах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508954"/>
              </p:ext>
            </p:extLst>
          </p:nvPr>
        </p:nvGraphicFramePr>
        <p:xfrm>
          <a:off x="937352" y="1175630"/>
          <a:ext cx="10515600" cy="473148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60942"/>
                <a:gridCol w="7587517"/>
                <a:gridCol w="972589"/>
                <a:gridCol w="13945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п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 конкурс с использованием цифровых образовательных технологий «Дорога Безопасности»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</a:t>
                      </a:r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</a:t>
                      </a:r>
                      <a:r>
                        <a:rPr lang="ru-RU" baseline="0" dirty="0" smtClean="0"/>
                        <a:t> к</a:t>
                      </a:r>
                      <a:r>
                        <a:rPr lang="ru-RU" dirty="0" smtClean="0"/>
                        <a:t>онкурс</a:t>
                      </a:r>
                      <a:r>
                        <a:rPr lang="ru-RU" baseline="0" dirty="0" smtClean="0"/>
                        <a:t> вокального детского творчества </a:t>
                      </a:r>
                      <a:r>
                        <a:rPr lang="ru-RU" dirty="0" smtClean="0"/>
                        <a:t>«Детский голос – 2022»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</a:t>
                      </a:r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Дистационный</a:t>
                      </a:r>
                      <a:r>
                        <a:rPr lang="ru-RU" dirty="0" smtClean="0"/>
                        <a:t> конкурс исполнителей стихотворений «Дом окнами в детство»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Межрегиональный конкурс костюмов из подручных бросовых материалов «</a:t>
                      </a:r>
                      <a:r>
                        <a:rPr lang="ru-RU" dirty="0" err="1" smtClean="0"/>
                        <a:t>Экомода</a:t>
                      </a:r>
                      <a:r>
                        <a:rPr lang="ru-RU" dirty="0" smtClean="0"/>
                        <a:t>», номинация «Эксперимент»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место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Республиканский дистанционный конкурс художественного слова «</a:t>
                      </a:r>
                      <a:r>
                        <a:rPr lang="ru-RU" dirty="0" err="1" smtClean="0"/>
                        <a:t>Глаголики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место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Конкурс детско-родительского творчества,</a:t>
                      </a:r>
                      <a:r>
                        <a:rPr lang="ru-RU" baseline="0" dirty="0" smtClean="0"/>
                        <a:t> ДОУ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/>
                </a:tc>
              </a:tr>
              <a:tr h="4185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Республиканский творческий конкурс «Рукавички»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Городской фестиваль «Семейная лаборатория»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Участие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36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44" y="3152213"/>
            <a:ext cx="1601962" cy="2282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" t="3879" r="9165" b="6425"/>
          <a:stretch/>
        </p:blipFill>
        <p:spPr>
          <a:xfrm>
            <a:off x="9890113" y="3167993"/>
            <a:ext cx="1756018" cy="2533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95" y="3167993"/>
            <a:ext cx="1574387" cy="22511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41" y="449597"/>
            <a:ext cx="1807321" cy="25562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5" y="484580"/>
            <a:ext cx="1884179" cy="2512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958" y="3167993"/>
            <a:ext cx="1823977" cy="24319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764" y="484580"/>
            <a:ext cx="1859327" cy="25382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898" y="449597"/>
            <a:ext cx="1795330" cy="253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3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5528"/>
                </a:solidFill>
                <a:latin typeface="Arial Black" panose="020B0A04020102020204" pitchFamily="34" charset="0"/>
                <a:ea typeface="+mn-ea"/>
                <a:cs typeface="+mn-cs"/>
              </a:rPr>
              <a:t>Проектная деятельность</a:t>
            </a:r>
            <a:endParaRPr lang="ru-RU" sz="4000" b="1" dirty="0">
              <a:solidFill>
                <a:srgbClr val="FF5528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258" y="1152294"/>
            <a:ext cx="10515600" cy="4351338"/>
          </a:xfrm>
        </p:spPr>
        <p:txBody>
          <a:bodyPr/>
          <a:lstStyle/>
          <a:p>
            <a:r>
              <a:rPr lang="ru-RU" dirty="0" smtClean="0"/>
              <a:t>«Огород на подоконнике»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Адвент</a:t>
            </a:r>
            <a:r>
              <a:rPr lang="ru-RU" dirty="0" smtClean="0"/>
              <a:t> календарь»</a:t>
            </a:r>
          </a:p>
          <a:p>
            <a:r>
              <a:rPr lang="ru-RU" dirty="0" smtClean="0"/>
              <a:t>Разноцветная неделя</a:t>
            </a:r>
          </a:p>
          <a:p>
            <a:r>
              <a:rPr lang="ru-RU" dirty="0" smtClean="0"/>
              <a:t>«Моя семья»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Эколята</a:t>
            </a:r>
            <a:r>
              <a:rPr lang="ru-RU" dirty="0" smtClean="0"/>
              <a:t>-дошколята»</a:t>
            </a:r>
          </a:p>
          <a:p>
            <a:r>
              <a:rPr lang="ru-RU" dirty="0" smtClean="0"/>
              <a:t>«Бумажный Бум»</a:t>
            </a:r>
          </a:p>
          <a:p>
            <a:r>
              <a:rPr lang="ru-RU" dirty="0" smtClean="0"/>
              <a:t>«Территория детства»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360" y="3653444"/>
            <a:ext cx="1611630" cy="2148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30" y="3528753"/>
            <a:ext cx="2865120" cy="21488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47" y="1169526"/>
            <a:ext cx="1696143" cy="2261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30" y="1184160"/>
            <a:ext cx="2740429" cy="20553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792" y="1169526"/>
            <a:ext cx="1446415" cy="1928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088" y="3361214"/>
            <a:ext cx="1483822" cy="19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9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8896</TotalTime>
  <Words>569</Words>
  <Application>Microsoft Office PowerPoint</Application>
  <PresentationFormat>Широкоэкранный</PresentationFormat>
  <Paragraphs>143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Gabriola</vt:lpstr>
      <vt:lpstr>Times New Roman</vt:lpstr>
      <vt:lpstr>Wingdings</vt:lpstr>
      <vt:lpstr>Тема Office</vt:lpstr>
      <vt:lpstr>Муниципальное дошкольное образовательное учреждение  «Детский сад №6 «Лукоморье»</vt:lpstr>
      <vt:lpstr>Педагогическое кредо</vt:lpstr>
      <vt:lpstr>Визитная карточка Швабская Евгения Александровна</vt:lpstr>
      <vt:lpstr>Повышение квалификации</vt:lpstr>
      <vt:lpstr>Участие педагога в конкурсах</vt:lpstr>
      <vt:lpstr>Презентация PowerPoint</vt:lpstr>
      <vt:lpstr>Участие воспитанников в конкурсах</vt:lpstr>
      <vt:lpstr>Презентация PowerPoint</vt:lpstr>
      <vt:lpstr>Проектная деятельность</vt:lpstr>
      <vt:lpstr>Формы работы с родителями</vt:lpstr>
      <vt:lpstr>Развивающая  предметно-пространственная среда</vt:lpstr>
      <vt:lpstr>Самообразование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Швабская</dc:creator>
  <cp:lastModifiedBy>Евгения Швабская</cp:lastModifiedBy>
  <cp:revision>39</cp:revision>
  <dcterms:created xsi:type="dcterms:W3CDTF">2024-03-10T08:31:34Z</dcterms:created>
  <dcterms:modified xsi:type="dcterms:W3CDTF">2024-03-17T08:15:14Z</dcterms:modified>
</cp:coreProperties>
</file>